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Belleza"/>
      <p:regular r:id="rId61"/>
    </p:embeddedFont>
    <p:embeddedFont>
      <p:font typeface="Economica"/>
      <p:regular r:id="rId62"/>
      <p:bold r:id="rId63"/>
      <p:italic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  <p:embeddedFont>
      <p:font typeface="Gill Sans"/>
      <p:regular r:id="rId70"/>
      <p:bold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CDA383-AF3C-4882-A091-0D03EB373A83}">
  <a:tblStyle styleId="{BECDA383-AF3C-4882-A091-0D03EB373A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5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4.xml"/><Relationship Id="rId74" Type="http://schemas.openxmlformats.org/officeDocument/2006/relationships/font" Target="fonts/OpenSans-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GillSans-bold.fntdata"/><Relationship Id="rId70" Type="http://schemas.openxmlformats.org/officeDocument/2006/relationships/font" Target="fonts/GillSans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Economica-regular.fntdata"/><Relationship Id="rId61" Type="http://schemas.openxmlformats.org/officeDocument/2006/relationships/font" Target="fonts/Belleza-regular.fntdata"/><Relationship Id="rId20" Type="http://schemas.openxmlformats.org/officeDocument/2006/relationships/slide" Target="slides/slide14.xml"/><Relationship Id="rId64" Type="http://schemas.openxmlformats.org/officeDocument/2006/relationships/font" Target="fonts/Economica-italic.fntdata"/><Relationship Id="rId63" Type="http://schemas.openxmlformats.org/officeDocument/2006/relationships/font" Target="fonts/Economica-bold.fntdata"/><Relationship Id="rId22" Type="http://schemas.openxmlformats.org/officeDocument/2006/relationships/slide" Target="slides/slide16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65" Type="http://schemas.openxmlformats.org/officeDocument/2006/relationships/font" Target="fonts/Economica-bold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59018b18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b59018b18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c3ffec17e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c3ffec17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c3ffec17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c3ffec17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c3ffec17e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c3ffec17e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c3ffec17e_0_3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c3ffec17e_0_3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c3ffec17e_0_3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c3ffec17e_0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c3ffec17e_0_4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c3ffec17e_0_4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c3ffec17e_0_5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c3ffec17e_0_5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c3ffec17e_0_5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c3ffec17e_0_5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c3ffec17e_0_5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c3ffec17e_0_5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8fb9573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8fb9573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c3ffec17e_0_5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c3ffec17e_0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c3ffec17e_0_6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c3ffec17e_0_6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c3ffec17e_0_6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c3ffec17e_0_6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3ffec17e_0_6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c3ffec17e_0_6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c3ffec17e_0_7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c3ffec17e_0_7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c3ffec17e_0_7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1c3ffec17e_0_7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c3ffec17e_0_8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1c3ffec17e_0_8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c3ffec17e_0_8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c3ffec17e_0_8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c3ffec17e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c3ffec17e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c3ffec17e_0_9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1c3ffec17e_0_9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c3ffec17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c3ffec1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c3ffec17e_0_9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1c3ffec17e_0_9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c3ffec17e_0_10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1c3ffec17e_0_10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c3ffec17e_0_5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1c3ffec17e_0_5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c3ffec17e_0_1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1c3ffec17e_0_1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c3ffec17e_0_1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1c3ffec17e_0_1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c3ffec17e_0_1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1c3ffec17e_0_1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c3ffec17e_0_1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1c3ffec17e_0_1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c4a8a155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1c4a8a155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c4c313a3a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1c4c313a3a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c4c313a3a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1c4c313a3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3ffec17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3ffec17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7cf5dfc731_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7cf5dfc731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c4a8a155f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1c4a8a155f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c4c313a3a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1c4c313a3a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c4c313a3a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884" name="Google Shape;884;g1c4c313a3a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c4c313a3a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895" name="Google Shape;895;g1c4c313a3a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c4c313a3a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07" name="Google Shape;907;g1c4c313a3a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c4c313a3a_0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19" name="Google Shape;919;g1c4c313a3a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c4c313a3a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28" name="Google Shape;928;g1c4c313a3a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c4c313a3a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39" name="Google Shape;939;g1c4c313a3a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c4c313a3a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50" name="Google Shape;950;g1c4c313a3a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3ffec17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c3ffec17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c4c313a3a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62" name="Google Shape;962;g1c4c313a3a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c4c313a3a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76" name="Google Shape;976;g1c4c313a3a_0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c4c313a3a_0_2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1c4c313a3a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c4c313a3a_0_2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1c4c313a3a_0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b55cb465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b55cb465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c3ffec17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c3ffec17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3ffec17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c3ffec17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c3ffec17e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g1c3ffec17e_0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latin typeface="Arial"/>
                <a:ea typeface="Arial"/>
                <a:cs typeface="Arial"/>
                <a:sym typeface="Arial"/>
              </a:rPr>
              <a:t>If you’ll tolerate the analogy…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3ffec17e_0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c3ffec17e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2 Column">
  <p:cSld name="Title &amp; Bullets - 2 Colum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copy">
  <p:cSld name="Title &amp; Subtitle cop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Blank">
  <p:cSld name="Default - 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38643" r="50441" t="0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46291" y="4858345"/>
            <a:ext cx="240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550" lIns="24550" spcFirstLastPara="1" rIns="24550" wrap="square" tIns="24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0" y="0"/>
            <a:ext cx="9162000" cy="549300"/>
          </a:xfrm>
          <a:prstGeom prst="rect">
            <a:avLst/>
          </a:prstGeom>
          <a:solidFill>
            <a:srgbClr val="004100">
              <a:alpha val="80000"/>
            </a:srgbClr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" name="Google Shape;82;p19"/>
          <p:cNvSpPr/>
          <p:nvPr/>
        </p:nvSpPr>
        <p:spPr>
          <a:xfrm>
            <a:off x="0" y="562570"/>
            <a:ext cx="9153000" cy="40200"/>
          </a:xfrm>
          <a:prstGeom prst="rect">
            <a:avLst/>
          </a:prstGeom>
          <a:solidFill>
            <a:srgbClr val="004100">
              <a:alpha val="80000"/>
            </a:srgbClr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0" y="5016252"/>
            <a:ext cx="9153000" cy="127200"/>
          </a:xfrm>
          <a:prstGeom prst="rect">
            <a:avLst/>
          </a:prstGeom>
          <a:solidFill>
            <a:srgbClr val="004100">
              <a:alpha val="80000"/>
            </a:srgbClr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116086" y="0"/>
            <a:ext cx="7358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Belleza"/>
              <a:buNone/>
              <a:defRPr b="0" i="0" sz="4100" u="none" cap="none" strike="noStrik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859628" y="5002857"/>
            <a:ext cx="2742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892969" y="669727"/>
            <a:ext cx="73581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892969" y="1567160"/>
            <a:ext cx="73581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>
            <p:ph idx="2" type="pic"/>
          </p:nvPr>
        </p:nvSpPr>
        <p:spPr>
          <a:xfrm>
            <a:off x="1714500" y="863947"/>
            <a:ext cx="57150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type="title"/>
          </p:nvPr>
        </p:nvSpPr>
        <p:spPr>
          <a:xfrm>
            <a:off x="892969" y="3884414"/>
            <a:ext cx="7358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 Reflection">
  <p:cSld name="Photo - Horizontal Reflec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>
            <p:ph idx="2" type="pic"/>
          </p:nvPr>
        </p:nvSpPr>
        <p:spPr>
          <a:xfrm>
            <a:off x="1714500" y="863947"/>
            <a:ext cx="5715000" cy="24042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type="title"/>
          </p:nvPr>
        </p:nvSpPr>
        <p:spPr>
          <a:xfrm>
            <a:off x="892969" y="3884414"/>
            <a:ext cx="7358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>
            <p:ph idx="2" type="pic"/>
          </p:nvPr>
        </p:nvSpPr>
        <p:spPr>
          <a:xfrm>
            <a:off x="5009555" y="1038076"/>
            <a:ext cx="29646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title"/>
          </p:nvPr>
        </p:nvSpPr>
        <p:spPr>
          <a:xfrm>
            <a:off x="446484" y="743396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446484" y="2524869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 Reflection">
  <p:cSld name="Photo - Vertical Reflec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/>
          <p:nvPr>
            <p:ph idx="2" type="pic"/>
          </p:nvPr>
        </p:nvSpPr>
        <p:spPr>
          <a:xfrm>
            <a:off x="5009555" y="1038076"/>
            <a:ext cx="2964600" cy="2967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type="title"/>
          </p:nvPr>
        </p:nvSpPr>
        <p:spPr>
          <a:xfrm>
            <a:off x="446484" y="743396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46484" y="2524869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/>
          <p:nvPr>
            <p:ph idx="2" type="pic"/>
          </p:nvPr>
        </p:nvSpPr>
        <p:spPr>
          <a:xfrm>
            <a:off x="5045273" y="1520279"/>
            <a:ext cx="28842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Left">
  <p:cSld name="Title &amp; Bullets - Lef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Right">
  <p:cSld name="Title &amp; Bullets - Righ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1" name="Google Shape;131;p31"/>
          <p:cNvSpPr txBox="1"/>
          <p:nvPr>
            <p:ph idx="1" type="body"/>
          </p:nvPr>
        </p:nvSpPr>
        <p:spPr>
          <a:xfrm>
            <a:off x="5464969" y="1460004"/>
            <a:ext cx="2786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>
  <p:cSld name="Title &amp; Bullets cop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type="title"/>
          </p:nvPr>
        </p:nvSpPr>
        <p:spPr>
          <a:xfrm>
            <a:off x="116086" y="0"/>
            <a:ext cx="7358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Belleza"/>
              <a:buNone/>
              <a:defRPr b="0" i="0" sz="4100" u="none" cap="none" strike="noStrik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8859628" y="5002857"/>
            <a:ext cx="2742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9" name="Google Shape;139;p33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2 Column">
  <p:cSld name="Title &amp; Bullets - 2 Column 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idx="1" type="body"/>
          </p:nvPr>
        </p:nvSpPr>
        <p:spPr>
          <a:xfrm>
            <a:off x="892969" y="669727"/>
            <a:ext cx="73581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5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 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0" name="Google Shape;150;p36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 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7"/>
          <p:cNvSpPr txBox="1"/>
          <p:nvPr>
            <p:ph type="title"/>
          </p:nvPr>
        </p:nvSpPr>
        <p:spPr>
          <a:xfrm>
            <a:off x="892969" y="1567160"/>
            <a:ext cx="73581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3" name="Google Shape;153;p37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 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/>
          <p:nvPr>
            <p:ph idx="2" type="pic"/>
          </p:nvPr>
        </p:nvSpPr>
        <p:spPr>
          <a:xfrm>
            <a:off x="1714500" y="863947"/>
            <a:ext cx="57150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38"/>
          <p:cNvSpPr txBox="1"/>
          <p:nvPr>
            <p:ph type="title"/>
          </p:nvPr>
        </p:nvSpPr>
        <p:spPr>
          <a:xfrm>
            <a:off x="892969" y="3884414"/>
            <a:ext cx="7358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7" name="Google Shape;157;p38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">
  <p:cSld name="Title &amp; Bullets copy 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/>
          <p:nvPr>
            <p:ph type="title"/>
          </p:nvPr>
        </p:nvSpPr>
        <p:spPr>
          <a:xfrm>
            <a:off x="116086" y="0"/>
            <a:ext cx="7358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Belleza"/>
              <a:buNone/>
              <a:defRPr b="0" i="0" sz="4100" u="none" cap="none" strike="noStrik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12" type="sldNum"/>
          </p:nvPr>
        </p:nvSpPr>
        <p:spPr>
          <a:xfrm>
            <a:off x="8859628" y="5002857"/>
            <a:ext cx="2742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72450" y="4814047"/>
            <a:ext cx="609600" cy="2132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892969" y="669727"/>
            <a:ext cx="73581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der-bg.jpg" id="165" name="Google Shape;1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225"/>
            <a:ext cx="9144000" cy="4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0"/>
          <p:cNvSpPr txBox="1"/>
          <p:nvPr>
            <p:ph type="ctrTitle"/>
          </p:nvPr>
        </p:nvSpPr>
        <p:spPr>
          <a:xfrm>
            <a:off x="858300" y="957775"/>
            <a:ext cx="75039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DNA sequence mapping and alignment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167" name="Google Shape;167;p40"/>
          <p:cNvSpPr txBox="1"/>
          <p:nvPr>
            <p:ph idx="1" type="subTitle"/>
          </p:nvPr>
        </p:nvSpPr>
        <p:spPr>
          <a:xfrm>
            <a:off x="1485150" y="2419200"/>
            <a:ext cx="60201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Applied Computational Genomics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https://github.com/quinlan-lab/applied-computational-genomics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Aaron Quinlan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Departments of Human Genetics and Biomedical Informatics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USTAR Center for Genetic Discovery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University of Utah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quinlanlab.org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33876" cy="52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Best case scenario</a:t>
            </a:r>
            <a:r>
              <a:rPr lang="en" sz="3500"/>
              <a:t>: an error-free sequencing technology</a:t>
            </a:r>
            <a:endParaRPr sz="3500"/>
          </a:p>
        </p:txBody>
      </p:sp>
      <p:sp>
        <p:nvSpPr>
          <p:cNvPr id="277" name="Google Shape;277;p50"/>
          <p:cNvSpPr/>
          <p:nvPr/>
        </p:nvSpPr>
        <p:spPr>
          <a:xfrm>
            <a:off x="71438" y="3877717"/>
            <a:ext cx="9001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Computers are rather good at finding </a:t>
            </a:r>
            <a:r>
              <a:rPr b="1" i="1" lang="en" sz="2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exact</a:t>
            </a:r>
            <a:r>
              <a:rPr b="0" i="0" lang="en" sz="2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matches.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Think Google. O</a:t>
            </a: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r grep!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8" name="Google Shape;27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2289403"/>
            <a:ext cx="1687800" cy="9522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cxnSp>
        <p:nvCxnSpPr>
          <p:cNvPr id="279" name="Google Shape;279;p50"/>
          <p:cNvCxnSpPr/>
          <p:nvPr/>
        </p:nvCxnSpPr>
        <p:spPr>
          <a:xfrm rot="10800000">
            <a:off x="991195" y="2089540"/>
            <a:ext cx="0" cy="174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80" name="Google Shape;280;p50"/>
          <p:cNvCxnSpPr/>
          <p:nvPr/>
        </p:nvCxnSpPr>
        <p:spPr>
          <a:xfrm rot="10800000">
            <a:off x="1807811" y="2763004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81" name="Google Shape;281;p50"/>
          <p:cNvSpPr/>
          <p:nvPr/>
        </p:nvSpPr>
        <p:spPr>
          <a:xfrm>
            <a:off x="2146986" y="2446752"/>
            <a:ext cx="1556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50"/>
          <p:cNvSpPr/>
          <p:nvPr/>
        </p:nvSpPr>
        <p:spPr>
          <a:xfrm>
            <a:off x="208559" y="1324960"/>
            <a:ext cx="1556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3" name="Google Shape;283;p50"/>
          <p:cNvCxnSpPr/>
          <p:nvPr/>
        </p:nvCxnSpPr>
        <p:spPr>
          <a:xfrm rot="10800000">
            <a:off x="3723738" y="2765971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84" name="Google Shape;284;p50"/>
          <p:cNvSpPr/>
          <p:nvPr/>
        </p:nvSpPr>
        <p:spPr>
          <a:xfrm>
            <a:off x="6063258" y="1622520"/>
            <a:ext cx="27504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TACCTCCAGGGGGCATCCTCCCCCCCA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CAATCGTAGCCCCTGGCACTACCTATGTGTGTCAATTCGGAGAGAGAGAGATTCACGAAAAAAAAGT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CTAGGATACACACATTCGGCTACAGATACCAAAAAAAAAAAAAAAAAAATTTTCACCATTGAGGCACCACCTTCTCGTCGCTGCGTCGCTCTGCTCGCTTCGGCTAAAAA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ACATTCGGCTACAGATACCAAAAAAA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5" name="Google Shape;285;p50"/>
          <p:cNvCxnSpPr/>
          <p:nvPr/>
        </p:nvCxnSpPr>
        <p:spPr>
          <a:xfrm rot="10800000">
            <a:off x="5527535" y="2765971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86" name="Google Shape;286;p50"/>
          <p:cNvSpPr/>
          <p:nvPr/>
        </p:nvSpPr>
        <p:spPr>
          <a:xfrm>
            <a:off x="4184641" y="2561704"/>
            <a:ext cx="1178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Aligner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Reality check. </a:t>
            </a:r>
            <a:r>
              <a:rPr lang="en" sz="3500"/>
              <a:t>Errors happen. Frequently. </a:t>
            </a:r>
            <a:endParaRPr sz="3500"/>
          </a:p>
        </p:txBody>
      </p:sp>
      <p:sp>
        <p:nvSpPr>
          <p:cNvPr id="292" name="Google Shape;292;p51"/>
          <p:cNvSpPr/>
          <p:nvPr/>
        </p:nvSpPr>
        <p:spPr>
          <a:xfrm>
            <a:off x="71438" y="3907854"/>
            <a:ext cx="90012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“Fuzzy” matching is much more computationally expensive.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Think Google’s “Did you mean...”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93" name="Google Shape;29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2289403"/>
            <a:ext cx="1687800" cy="9522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cxnSp>
        <p:nvCxnSpPr>
          <p:cNvPr id="294" name="Google Shape;294;p51"/>
          <p:cNvCxnSpPr/>
          <p:nvPr/>
        </p:nvCxnSpPr>
        <p:spPr>
          <a:xfrm rot="10800000">
            <a:off x="991195" y="2089540"/>
            <a:ext cx="0" cy="174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95" name="Google Shape;295;p51"/>
          <p:cNvCxnSpPr/>
          <p:nvPr/>
        </p:nvCxnSpPr>
        <p:spPr>
          <a:xfrm rot="10800000">
            <a:off x="1807811" y="2763004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96" name="Google Shape;296;p51"/>
          <p:cNvSpPr/>
          <p:nvPr/>
        </p:nvSpPr>
        <p:spPr>
          <a:xfrm>
            <a:off x="2204529" y="2640973"/>
            <a:ext cx="1441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</a:t>
            </a:r>
            <a:r>
              <a:rPr b="0" i="0" lang="en" sz="15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GAAACA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51"/>
          <p:cNvSpPr/>
          <p:nvPr/>
        </p:nvSpPr>
        <p:spPr>
          <a:xfrm>
            <a:off x="250243" y="1519181"/>
            <a:ext cx="1473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8" name="Google Shape;298;p51"/>
          <p:cNvCxnSpPr/>
          <p:nvPr/>
        </p:nvCxnSpPr>
        <p:spPr>
          <a:xfrm rot="10800000">
            <a:off x="3723738" y="2765971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99" name="Google Shape;299;p51"/>
          <p:cNvSpPr/>
          <p:nvPr/>
        </p:nvSpPr>
        <p:spPr>
          <a:xfrm>
            <a:off x="6063258" y="1622520"/>
            <a:ext cx="27504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TACCTCCAGGGGGCATCCTCCCCCCCA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ATT</a:t>
            </a:r>
            <a:r>
              <a:rPr b="0" i="0" lang="en" sz="1200" u="sng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GAAACA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CAATCGTAGCCCCTGGCACTACCTATGTGTGTCAATTCGGAGAGAGAGAG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ATT</a:t>
            </a:r>
            <a:r>
              <a:rPr b="0" i="0" lang="en" sz="1200" u="sng" cap="none" strike="noStrike">
                <a:solidFill>
                  <a:srgbClr val="FEC700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GAAACA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AAAAAGTGCTACAGATACCACTAGGATACACACATTCGGCTACAGATACCAAAAAAAAAAAAAAAAAAATTTTCACCATTGAGGCACCACCTTCTCGTCGCTGCGTCGCTCTGCTCGCGGCTAAAAA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ATT</a:t>
            </a:r>
            <a:r>
              <a:rPr b="0" i="0" lang="en" sz="1200" u="sng" cap="none" strike="noStrike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GAAACA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ACATTCGGCTACAGATACCAAAATTT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0" name="Google Shape;300;p51"/>
          <p:cNvSpPr/>
          <p:nvPr/>
        </p:nvSpPr>
        <p:spPr>
          <a:xfrm>
            <a:off x="4184641" y="2561704"/>
            <a:ext cx="1178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Aligner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01" name="Google Shape;301;p51"/>
          <p:cNvCxnSpPr/>
          <p:nvPr/>
        </p:nvCxnSpPr>
        <p:spPr>
          <a:xfrm rot="10800000">
            <a:off x="5476338" y="2765971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title"/>
          </p:nvPr>
        </p:nvSpPr>
        <p:spPr>
          <a:xfrm>
            <a:off x="311700" y="11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Sequence</a:t>
            </a:r>
            <a:r>
              <a:rPr b="1" lang="en" sz="3500"/>
              <a:t> </a:t>
            </a:r>
            <a:r>
              <a:rPr b="1" i="1" lang="en" sz="3500"/>
              <a:t>mapping</a:t>
            </a:r>
            <a:r>
              <a:rPr b="1" lang="en" sz="3500"/>
              <a:t> </a:t>
            </a:r>
            <a:r>
              <a:rPr lang="en" sz="3500"/>
              <a:t>versus</a:t>
            </a:r>
            <a:r>
              <a:rPr b="1" lang="en" sz="3500"/>
              <a:t> </a:t>
            </a:r>
            <a:r>
              <a:rPr b="1" i="1" lang="en" sz="3500"/>
              <a:t>alignment</a:t>
            </a:r>
            <a:endParaRPr i="1" sz="3500"/>
          </a:p>
        </p:txBody>
      </p:sp>
      <p:sp>
        <p:nvSpPr>
          <p:cNvPr id="307" name="Google Shape;307;p52"/>
          <p:cNvSpPr txBox="1"/>
          <p:nvPr/>
        </p:nvSpPr>
        <p:spPr>
          <a:xfrm>
            <a:off x="311700" y="2597850"/>
            <a:ext cx="806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</a:t>
            </a:r>
            <a:r>
              <a:rPr b="1" i="1" lang="en" sz="3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apping</a:t>
            </a:r>
            <a:r>
              <a:rPr b="1" i="1" lang="en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(quickly) f</a:t>
            </a:r>
            <a:r>
              <a:rPr lang="en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ind the best possible loci to which a sequence could be aligned</a:t>
            </a:r>
            <a:endParaRPr sz="3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Alignment</a:t>
            </a:r>
            <a:r>
              <a:rPr b="1" i="1" lang="en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r>
              <a:rPr b="1" lang="en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for each locus to which a sequence can be mapped, determine the optimal base by base alignment of the query sequence to the reference sequence</a:t>
            </a:r>
            <a:endParaRPr sz="3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3" name="Google Shape;313;p53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4" name="Google Shape;314;p53"/>
          <p:cNvSpPr/>
          <p:nvPr/>
        </p:nvSpPr>
        <p:spPr>
          <a:xfrm>
            <a:off x="1903972" y="1034728"/>
            <a:ext cx="1006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(16 bp)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0" name="Google Shape;320;p54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1" name="Google Shape;321;p54"/>
          <p:cNvSpPr/>
          <p:nvPr/>
        </p:nvSpPr>
        <p:spPr>
          <a:xfrm>
            <a:off x="2681077" y="18250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2" name="Google Shape;322;p54"/>
          <p:cNvSpPr/>
          <p:nvPr/>
        </p:nvSpPr>
        <p:spPr>
          <a:xfrm>
            <a:off x="4746001" y="18250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3" name="Google Shape;323;p54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54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5" name="Google Shape;325;p54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100" u="none" cap="none" strike="noStrike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ATG</a:t>
            </a: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55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55"/>
          <p:cNvSpPr/>
          <p:nvPr/>
        </p:nvSpPr>
        <p:spPr>
          <a:xfrm>
            <a:off x="2681077" y="18250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3" name="Google Shape;333;p55"/>
          <p:cNvSpPr/>
          <p:nvPr/>
        </p:nvSpPr>
        <p:spPr>
          <a:xfrm>
            <a:off x="4746001" y="18250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4" name="Google Shape;334;p55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5" name="Google Shape;335;p55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6" name="Google Shape;336;p55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7" name="Google Shape;337;p55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55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100" u="none" cap="none" strike="noStrike">
                <a:latin typeface="Consolas"/>
                <a:ea typeface="Consolas"/>
                <a:cs typeface="Consolas"/>
                <a:sym typeface="Consolas"/>
              </a:rPr>
              <a:t>CA</a:t>
            </a: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56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6"/>
          <p:cNvSpPr/>
          <p:nvPr/>
        </p:nvSpPr>
        <p:spPr>
          <a:xfrm>
            <a:off x="2681077" y="18250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6" name="Google Shape;346;p56"/>
          <p:cNvSpPr/>
          <p:nvPr/>
        </p:nvSpPr>
        <p:spPr>
          <a:xfrm>
            <a:off x="4746001" y="18250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7" name="Google Shape;347;p56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6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9" name="Google Shape;349;p56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0" name="Google Shape;350;p56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56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56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56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1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GGT</a:t>
            </a: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7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0" name="Google Shape;360;p57"/>
          <p:cNvSpPr/>
          <p:nvPr/>
        </p:nvSpPr>
        <p:spPr>
          <a:xfrm>
            <a:off x="2681077" y="18250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1" name="Google Shape;361;p57"/>
          <p:cNvSpPr/>
          <p:nvPr/>
        </p:nvSpPr>
        <p:spPr>
          <a:xfrm>
            <a:off x="4746001" y="18250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2" name="Google Shape;362;p57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57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4" name="Google Shape;364;p57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57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57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57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100" u="none" cap="none" strike="noStrike">
                <a:latin typeface="Consolas"/>
                <a:ea typeface="Consolas"/>
                <a:cs typeface="Consolas"/>
                <a:sym typeface="Consolas"/>
              </a:rPr>
              <a:t>CATG</a:t>
            </a: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GTC</a:t>
            </a: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58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58"/>
          <p:cNvSpPr/>
          <p:nvPr/>
        </p:nvSpPr>
        <p:spPr>
          <a:xfrm>
            <a:off x="2681077" y="18250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8" name="Google Shape;378;p58"/>
          <p:cNvSpPr/>
          <p:nvPr/>
        </p:nvSpPr>
        <p:spPr>
          <a:xfrm>
            <a:off x="4746001" y="18250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9" name="Google Shape;379;p58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58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8" name="Google Shape;388;p58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58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goal. Easy, right?</a:t>
            </a:r>
            <a:endParaRPr sz="4000"/>
          </a:p>
        </p:txBody>
      </p:sp>
      <p:sp>
        <p:nvSpPr>
          <p:cNvPr id="173" name="Google Shape;173;p41"/>
          <p:cNvSpPr/>
          <p:nvPr/>
        </p:nvSpPr>
        <p:spPr>
          <a:xfrm rot="-785787">
            <a:off x="2689045" y="1657745"/>
            <a:ext cx="1024754" cy="230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900"/>
          </a:p>
        </p:txBody>
      </p:sp>
      <p:sp>
        <p:nvSpPr>
          <p:cNvPr id="174" name="Google Shape;174;p41"/>
          <p:cNvSpPr/>
          <p:nvPr/>
        </p:nvSpPr>
        <p:spPr>
          <a:xfrm rot="751510">
            <a:off x="4313329" y="2165407"/>
            <a:ext cx="1026428" cy="2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900"/>
          </a:p>
        </p:txBody>
      </p:sp>
      <p:sp>
        <p:nvSpPr>
          <p:cNvPr id="175" name="Google Shape;175;p41"/>
          <p:cNvSpPr/>
          <p:nvPr/>
        </p:nvSpPr>
        <p:spPr>
          <a:xfrm>
            <a:off x="3366492" y="2831838"/>
            <a:ext cx="1044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900"/>
          </a:p>
        </p:txBody>
      </p:sp>
      <p:sp>
        <p:nvSpPr>
          <p:cNvPr id="176" name="Google Shape;176;p41"/>
          <p:cNvSpPr/>
          <p:nvPr/>
        </p:nvSpPr>
        <p:spPr>
          <a:xfrm rot="-471640">
            <a:off x="2682728" y="2582561"/>
            <a:ext cx="1037549" cy="226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actaaccct</a:t>
            </a:r>
            <a:endParaRPr sz="900"/>
          </a:p>
        </p:txBody>
      </p:sp>
      <p:sp>
        <p:nvSpPr>
          <p:cNvPr id="177" name="Google Shape;177;p41"/>
          <p:cNvSpPr/>
          <p:nvPr/>
        </p:nvSpPr>
        <p:spPr>
          <a:xfrm>
            <a:off x="2732484" y="1956208"/>
            <a:ext cx="937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900"/>
          </a:p>
        </p:txBody>
      </p:sp>
      <p:sp>
        <p:nvSpPr>
          <p:cNvPr id="178" name="Google Shape;178;p41"/>
          <p:cNvSpPr/>
          <p:nvPr/>
        </p:nvSpPr>
        <p:spPr>
          <a:xfrm>
            <a:off x="4393406" y="2490277"/>
            <a:ext cx="937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900"/>
          </a:p>
        </p:txBody>
      </p:sp>
      <p:sp>
        <p:nvSpPr>
          <p:cNvPr id="179" name="Google Shape;179;p41"/>
          <p:cNvSpPr/>
          <p:nvPr/>
        </p:nvSpPr>
        <p:spPr>
          <a:xfrm rot="894142">
            <a:off x="2538696" y="2244391"/>
            <a:ext cx="914561" cy="232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ggccctgg</a:t>
            </a:r>
            <a:endParaRPr sz="900"/>
          </a:p>
        </p:txBody>
      </p:sp>
      <p:sp>
        <p:nvSpPr>
          <p:cNvPr id="180" name="Google Shape;180;p41"/>
          <p:cNvSpPr/>
          <p:nvPr/>
        </p:nvSpPr>
        <p:spPr>
          <a:xfrm rot="212725">
            <a:off x="3724321" y="1771742"/>
            <a:ext cx="936292" cy="223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900"/>
          </a:p>
        </p:txBody>
      </p:sp>
      <p:sp>
        <p:nvSpPr>
          <p:cNvPr id="181" name="Google Shape;181;p41"/>
          <p:cNvSpPr/>
          <p:nvPr/>
        </p:nvSpPr>
        <p:spPr>
          <a:xfrm rot="-697469">
            <a:off x="3249621" y="2058666"/>
            <a:ext cx="1028802" cy="229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900"/>
          </a:p>
        </p:txBody>
      </p:sp>
      <p:sp>
        <p:nvSpPr>
          <p:cNvPr id="182" name="Google Shape;182;p41"/>
          <p:cNvSpPr/>
          <p:nvPr/>
        </p:nvSpPr>
        <p:spPr>
          <a:xfrm rot="-716575">
            <a:off x="4616166" y="2728245"/>
            <a:ext cx="1027849" cy="229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900"/>
          </a:p>
        </p:txBody>
      </p:sp>
      <p:sp>
        <p:nvSpPr>
          <p:cNvPr id="183" name="Google Shape;183;p41"/>
          <p:cNvSpPr/>
          <p:nvPr/>
        </p:nvSpPr>
        <p:spPr>
          <a:xfrm rot="704952">
            <a:off x="4142700" y="3237293"/>
            <a:ext cx="1028346" cy="229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900"/>
          </a:p>
        </p:txBody>
      </p:sp>
      <p:sp>
        <p:nvSpPr>
          <p:cNvPr id="184" name="Google Shape;184;p41"/>
          <p:cNvSpPr/>
          <p:nvPr/>
        </p:nvSpPr>
        <p:spPr>
          <a:xfrm rot="9224100">
            <a:off x="3277191" y="3147507"/>
            <a:ext cx="973508" cy="248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900"/>
          </a:p>
        </p:txBody>
      </p:sp>
      <p:sp>
        <p:nvSpPr>
          <p:cNvPr id="185" name="Google Shape;185;p41"/>
          <p:cNvSpPr/>
          <p:nvPr/>
        </p:nvSpPr>
        <p:spPr>
          <a:xfrm>
            <a:off x="3580805" y="2389818"/>
            <a:ext cx="937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900"/>
          </a:p>
        </p:txBody>
      </p:sp>
      <p:sp>
        <p:nvSpPr>
          <p:cNvPr id="186" name="Google Shape;186;p41"/>
          <p:cNvSpPr/>
          <p:nvPr/>
        </p:nvSpPr>
        <p:spPr>
          <a:xfrm>
            <a:off x="4688086" y="3012664"/>
            <a:ext cx="937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900"/>
          </a:p>
        </p:txBody>
      </p:sp>
      <p:sp>
        <p:nvSpPr>
          <p:cNvPr id="187" name="Google Shape;187;p41"/>
          <p:cNvSpPr/>
          <p:nvPr/>
        </p:nvSpPr>
        <p:spPr>
          <a:xfrm rot="912535">
            <a:off x="2628535" y="2947408"/>
            <a:ext cx="913702" cy="232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900"/>
          </a:p>
        </p:txBody>
      </p:sp>
      <p:sp>
        <p:nvSpPr>
          <p:cNvPr id="188" name="Google Shape;188;p41"/>
          <p:cNvSpPr/>
          <p:nvPr/>
        </p:nvSpPr>
        <p:spPr>
          <a:xfrm rot="-1065057">
            <a:off x="4698229" y="1761863"/>
            <a:ext cx="937745" cy="223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tcccctgg</a:t>
            </a:r>
            <a:endParaRPr sz="900"/>
          </a:p>
        </p:txBody>
      </p:sp>
      <p:pic>
        <p:nvPicPr>
          <p:cNvPr id="189" name="Google Shape;1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623" y="1980500"/>
            <a:ext cx="1525800" cy="118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41"/>
          <p:cNvCxnSpPr/>
          <p:nvPr/>
        </p:nvCxnSpPr>
        <p:spPr>
          <a:xfrm rot="10800000">
            <a:off x="2035823" y="2538264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pic>
        <p:nvPicPr>
          <p:cNvPr id="191" name="Google Shape;19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4972" y="1654225"/>
            <a:ext cx="2799300" cy="169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41"/>
          <p:cNvCxnSpPr/>
          <p:nvPr/>
        </p:nvCxnSpPr>
        <p:spPr>
          <a:xfrm rot="10800000">
            <a:off x="5822011" y="2538264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193" name="Google Shape;193;p41"/>
          <p:cNvSpPr/>
          <p:nvPr/>
        </p:nvSpPr>
        <p:spPr>
          <a:xfrm>
            <a:off x="-494" y="4048497"/>
            <a:ext cx="9144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5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Sequence alignment is the crucial first step.</a:t>
            </a:r>
            <a:endParaRPr sz="4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4" name="Google Shape;194;p41"/>
          <p:cNvSpPr txBox="1"/>
          <p:nvPr/>
        </p:nvSpPr>
        <p:spPr>
          <a:xfrm>
            <a:off x="2948350" y="867263"/>
            <a:ext cx="1991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b="1"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100" u="none" cap="none" strike="noStrike">
                <a:latin typeface="Consolas"/>
                <a:ea typeface="Consolas"/>
                <a:cs typeface="Consolas"/>
                <a:sym typeface="Consolas"/>
              </a:rPr>
              <a:t>CATGG</a:t>
            </a: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59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59"/>
          <p:cNvSpPr/>
          <p:nvPr/>
        </p:nvSpPr>
        <p:spPr>
          <a:xfrm>
            <a:off x="2681077" y="18250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7" name="Google Shape;397;p59"/>
          <p:cNvSpPr/>
          <p:nvPr/>
        </p:nvSpPr>
        <p:spPr>
          <a:xfrm>
            <a:off x="4746001" y="18250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8" name="Google Shape;398;p59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59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0" name="Google Shape;400;p59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1" name="Google Shape;401;p59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59"/>
          <p:cNvSpPr/>
          <p:nvPr/>
        </p:nvSpPr>
        <p:spPr>
          <a:xfrm>
            <a:off x="2821972" y="3277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59"/>
          <p:cNvSpPr/>
          <p:nvPr/>
        </p:nvSpPr>
        <p:spPr>
          <a:xfrm>
            <a:off x="5622603" y="3280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100" u="none" cap="none" strike="noStrike">
                <a:latin typeface="Consolas"/>
                <a:ea typeface="Consolas"/>
                <a:cs typeface="Consolas"/>
                <a:sym typeface="Consolas"/>
              </a:rPr>
              <a:t>CATGGT</a:t>
            </a: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6" name="Google Shape;416;p60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681077" y="18250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8" name="Google Shape;418;p60"/>
          <p:cNvSpPr/>
          <p:nvPr/>
        </p:nvSpPr>
        <p:spPr>
          <a:xfrm>
            <a:off x="4746001" y="18250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632293" y="2137850"/>
            <a:ext cx="7086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60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21" name="Google Shape;421;p60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22" name="Google Shape;422;p60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60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60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60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60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60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Google Shape;428;p60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60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60"/>
          <p:cNvSpPr/>
          <p:nvPr/>
        </p:nvSpPr>
        <p:spPr>
          <a:xfrm>
            <a:off x="2821972" y="3277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60"/>
          <p:cNvSpPr/>
          <p:nvPr/>
        </p:nvSpPr>
        <p:spPr>
          <a:xfrm>
            <a:off x="5622603" y="3280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100" u="none" cap="none" strike="noStrike"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7" name="Google Shape;437;p61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61"/>
          <p:cNvSpPr/>
          <p:nvPr/>
        </p:nvSpPr>
        <p:spPr>
          <a:xfrm>
            <a:off x="2681077" y="18250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9" name="Google Shape;439;p61"/>
          <p:cNvSpPr/>
          <p:nvPr/>
        </p:nvSpPr>
        <p:spPr>
          <a:xfrm>
            <a:off x="4746001" y="18250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3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40" name="Google Shape;440;p61"/>
          <p:cNvSpPr/>
          <p:nvPr/>
        </p:nvSpPr>
        <p:spPr>
          <a:xfrm>
            <a:off x="5546401" y="21378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61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42" name="Google Shape;442;p61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43" name="Google Shape;443;p61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4" name="Google Shape;444;p61"/>
          <p:cNvSpPr/>
          <p:nvPr/>
        </p:nvSpPr>
        <p:spPr>
          <a:xfrm>
            <a:off x="5546401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5" name="Google Shape;445;p61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61"/>
          <p:cNvSpPr/>
          <p:nvPr/>
        </p:nvSpPr>
        <p:spPr>
          <a:xfrm>
            <a:off x="5546401" y="25950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61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8" name="Google Shape;448;p61"/>
          <p:cNvSpPr/>
          <p:nvPr/>
        </p:nvSpPr>
        <p:spPr>
          <a:xfrm>
            <a:off x="5546401" y="28236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1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61"/>
          <p:cNvSpPr/>
          <p:nvPr/>
        </p:nvSpPr>
        <p:spPr>
          <a:xfrm>
            <a:off x="5546401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61"/>
          <p:cNvSpPr/>
          <p:nvPr/>
        </p:nvSpPr>
        <p:spPr>
          <a:xfrm>
            <a:off x="2821972" y="3277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61"/>
          <p:cNvSpPr/>
          <p:nvPr/>
        </p:nvSpPr>
        <p:spPr>
          <a:xfrm>
            <a:off x="5546401" y="3280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Google Shape;453;p61"/>
          <p:cNvSpPr/>
          <p:nvPr/>
        </p:nvSpPr>
        <p:spPr>
          <a:xfrm>
            <a:off x="2821972" y="3506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p61"/>
          <p:cNvSpPr/>
          <p:nvPr/>
        </p:nvSpPr>
        <p:spPr>
          <a:xfrm>
            <a:off x="5546401" y="3509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5" name="Google Shape;455;p61"/>
          <p:cNvSpPr/>
          <p:nvPr/>
        </p:nvSpPr>
        <p:spPr>
          <a:xfrm>
            <a:off x="2821972" y="3734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6" name="Google Shape;456;p61"/>
          <p:cNvSpPr/>
          <p:nvPr/>
        </p:nvSpPr>
        <p:spPr>
          <a:xfrm>
            <a:off x="5546401" y="3738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7" name="Google Shape;457;p61"/>
          <p:cNvSpPr/>
          <p:nvPr/>
        </p:nvSpPr>
        <p:spPr>
          <a:xfrm>
            <a:off x="2821972" y="3963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61"/>
          <p:cNvSpPr/>
          <p:nvPr/>
        </p:nvSpPr>
        <p:spPr>
          <a:xfrm>
            <a:off x="5546401" y="39666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9" name="Google Shape;459;p61"/>
          <p:cNvSpPr/>
          <p:nvPr/>
        </p:nvSpPr>
        <p:spPr>
          <a:xfrm>
            <a:off x="2821972" y="4191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61"/>
          <p:cNvSpPr/>
          <p:nvPr/>
        </p:nvSpPr>
        <p:spPr>
          <a:xfrm>
            <a:off x="5546401" y="41952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61"/>
          <p:cNvSpPr/>
          <p:nvPr/>
        </p:nvSpPr>
        <p:spPr>
          <a:xfrm>
            <a:off x="2821972" y="4420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61"/>
          <p:cNvSpPr/>
          <p:nvPr/>
        </p:nvSpPr>
        <p:spPr>
          <a:xfrm>
            <a:off x="5546401" y="4423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1"/>
          <p:cNvSpPr/>
          <p:nvPr/>
        </p:nvSpPr>
        <p:spPr>
          <a:xfrm>
            <a:off x="778548" y="4785345"/>
            <a:ext cx="7581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1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Complete hash/kmer index of our toy genome (forward strand only)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9" name="Google Shape;469;p62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62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1" name="Google Shape;471;p62"/>
          <p:cNvSpPr/>
          <p:nvPr/>
        </p:nvSpPr>
        <p:spPr>
          <a:xfrm>
            <a:off x="3045063" y="3628804"/>
            <a:ext cx="1109281" cy="323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2" name="Google Shape;47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3459263"/>
            <a:ext cx="955513" cy="538953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473" name="Google Shape;473;p62"/>
          <p:cNvSpPr/>
          <p:nvPr/>
        </p:nvSpPr>
        <p:spPr>
          <a:xfrm>
            <a:off x="2436802" y="3683477"/>
            <a:ext cx="441055" cy="207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74" name="Google Shape;474;p62"/>
          <p:cNvCxnSpPr/>
          <p:nvPr/>
        </p:nvCxnSpPr>
        <p:spPr>
          <a:xfrm rot="10800000">
            <a:off x="1548639" y="3787658"/>
            <a:ext cx="313653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475" name="Google Shape;475;p62"/>
          <p:cNvSpPr/>
          <p:nvPr/>
        </p:nvSpPr>
        <p:spPr>
          <a:xfrm>
            <a:off x="421360" y="4718224"/>
            <a:ext cx="82869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1" lang="en" sz="25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kmer index is used to quickly find candidate alignment locations in genome.</a:t>
            </a:r>
            <a:endParaRPr sz="2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6" name="Google Shape;476;p62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p62"/>
          <p:cNvSpPr/>
          <p:nvPr/>
        </p:nvSpPr>
        <p:spPr>
          <a:xfrm>
            <a:off x="5576677" y="15202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8" name="Google Shape;478;p62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9" name="Google Shape;479;p62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62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62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2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62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62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62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2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2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0" name="Google Shape;490;p62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62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Google Shape;492;p62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Google Shape;493;p62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62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62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6" name="Google Shape;496;p62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7" name="Google Shape;497;p62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62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9" name="Google Shape;499;p62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5" name="Google Shape;505;p63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63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7" name="Google Shape;507;p63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8" name="Google Shape;50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509" name="Google Shape;509;p63"/>
          <p:cNvSpPr/>
          <p:nvPr/>
        </p:nvSpPr>
        <p:spPr>
          <a:xfrm>
            <a:off x="2436802" y="3683477"/>
            <a:ext cx="441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10" name="Google Shape;510;p63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511" name="Google Shape;511;p63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63"/>
          <p:cNvSpPr/>
          <p:nvPr/>
        </p:nvSpPr>
        <p:spPr>
          <a:xfrm>
            <a:off x="5576677" y="15202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3" name="Google Shape;513;p63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4" name="Google Shape;514;p63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5" name="Google Shape;515;p63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63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Google Shape;517;p63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63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9" name="Google Shape;519;p63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63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63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2" name="Google Shape;522;p63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63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63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63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63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7" name="Google Shape;527;p63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8" name="Google Shape;528;p63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Google Shape;529;p63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0" name="Google Shape;530;p63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1" name="Google Shape;531;p63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63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" name="Google Shape;533;p63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4" name="Google Shape;534;p63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0" name="Google Shape;540;p64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64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2" name="Google Shape;542;p64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544" name="Google Shape;544;p64"/>
          <p:cNvSpPr/>
          <p:nvPr/>
        </p:nvSpPr>
        <p:spPr>
          <a:xfrm>
            <a:off x="2436802" y="3683477"/>
            <a:ext cx="441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45" name="Google Shape;545;p64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546" name="Google Shape;546;p64"/>
          <p:cNvCxnSpPr/>
          <p:nvPr/>
        </p:nvCxnSpPr>
        <p:spPr>
          <a:xfrm flipH="1" rot="10800000">
            <a:off x="3238100" y="2445475"/>
            <a:ext cx="2629200" cy="12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64"/>
          <p:cNvSpPr/>
          <p:nvPr/>
        </p:nvSpPr>
        <p:spPr>
          <a:xfrm rot="-1590046">
            <a:off x="3998741" y="2792266"/>
            <a:ext cx="956725" cy="207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match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8" name="Google Shape;548;p64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9" name="Google Shape;549;p64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50" name="Google Shape;550;p64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p64"/>
          <p:cNvSpPr/>
          <p:nvPr/>
        </p:nvSpPr>
        <p:spPr>
          <a:xfrm>
            <a:off x="5576677" y="15202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52" name="Google Shape;552;p64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53" name="Google Shape;553;p64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64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5" name="Google Shape;555;p64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6" name="Google Shape;556;p64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7" name="Google Shape;557;p64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8" name="Google Shape;558;p64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9" name="Google Shape;559;p64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64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64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2" name="Google Shape;562;p64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3" name="Google Shape;563;p64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4" name="Google Shape;564;p64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64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6" name="Google Shape;566;p64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64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64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9" name="Google Shape;569;p64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0" name="Google Shape;570;p64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1" name="Google Shape;571;p64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2" name="Google Shape;572;p64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3" name="Google Shape;573;p64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5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9" name="Google Shape;579;p65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0" name="Google Shape;580;p65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1" name="Google Shape;581;p65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2" name="Google Shape;58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583" name="Google Shape;583;p65"/>
          <p:cNvSpPr/>
          <p:nvPr/>
        </p:nvSpPr>
        <p:spPr>
          <a:xfrm>
            <a:off x="2436802" y="3683477"/>
            <a:ext cx="441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84" name="Google Shape;584;p65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585" name="Google Shape;585;p65"/>
          <p:cNvCxnSpPr/>
          <p:nvPr/>
        </p:nvCxnSpPr>
        <p:spPr>
          <a:xfrm flipH="1" rot="10800000">
            <a:off x="3695300" y="3121975"/>
            <a:ext cx="2181600" cy="5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6" name="Google Shape;586;p65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3,10,6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7" name="Google Shape;587;p65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8" name="Google Shape;588;p65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65"/>
          <p:cNvSpPr/>
          <p:nvPr/>
        </p:nvSpPr>
        <p:spPr>
          <a:xfrm>
            <a:off x="5576677" y="15202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90" name="Google Shape;590;p65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91" name="Google Shape;591;p65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2" name="Google Shape;592;p65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3" name="Google Shape;593;p65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4" name="Google Shape;594;p65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5" name="Google Shape;595;p65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65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7" name="Google Shape;597;p65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65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65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65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65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2" name="Google Shape;602;p65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65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p65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65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6" name="Google Shape;606;p65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65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65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" name="Google Shape;609;p65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0" name="Google Shape;610;p65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1" name="Google Shape;611;p65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6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7" name="Google Shape;617;p66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8" name="Google Shape;618;p66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9" name="Google Shape;619;p66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latin typeface="Consolas"/>
                <a:ea typeface="Consolas"/>
                <a:cs typeface="Consolas"/>
                <a:sym typeface="Consolas"/>
              </a:rPr>
              <a:t>TGGTCA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0" name="Google Shape;62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621" name="Google Shape;621;p66"/>
          <p:cNvSpPr/>
          <p:nvPr/>
        </p:nvSpPr>
        <p:spPr>
          <a:xfrm>
            <a:off x="2436802" y="3683477"/>
            <a:ext cx="441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22" name="Google Shape;622;p66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623" name="Google Shape;623;p66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,10,</a:t>
            </a:r>
            <a:r>
              <a:rPr b="0" i="0" lang="en" sz="2000" u="none" cap="none" strike="noStrik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66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25" name="Google Shape;625;p66"/>
          <p:cNvCxnSpPr/>
          <p:nvPr/>
        </p:nvCxnSpPr>
        <p:spPr>
          <a:xfrm rot="10800000">
            <a:off x="3122100" y="1801225"/>
            <a:ext cx="483300" cy="18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66"/>
          <p:cNvCxnSpPr/>
          <p:nvPr/>
        </p:nvCxnSpPr>
        <p:spPr>
          <a:xfrm rot="10800000">
            <a:off x="2664925" y="1801300"/>
            <a:ext cx="505500" cy="18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66"/>
          <p:cNvCxnSpPr/>
          <p:nvPr/>
        </p:nvCxnSpPr>
        <p:spPr>
          <a:xfrm rot="10800000">
            <a:off x="3579475" y="1801125"/>
            <a:ext cx="489900" cy="18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66"/>
          <p:cNvSpPr/>
          <p:nvPr/>
        </p:nvSpPr>
        <p:spPr>
          <a:xfrm>
            <a:off x="2959813" y="2736425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" sz="2000" u="none" cap="none" strike="noStrik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9" name="Google Shape;629;p66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p66"/>
          <p:cNvSpPr/>
          <p:nvPr/>
        </p:nvSpPr>
        <p:spPr>
          <a:xfrm>
            <a:off x="5576677" y="15202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31" name="Google Shape;631;p66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32" name="Google Shape;632;p66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Google Shape;633;p66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4" name="Google Shape;634;p66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5" name="Google Shape;635;p66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6" name="Google Shape;636;p66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7" name="Google Shape;637;p66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66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9" name="Google Shape;639;p66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0" name="Google Shape;640;p66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1" name="Google Shape;641;p66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2" name="Google Shape;642;p66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66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66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5" name="Google Shape;645;p66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Google Shape;646;p66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66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66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66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66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66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66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7"/>
          <p:cNvSpPr txBox="1"/>
          <p:nvPr>
            <p:ph type="title"/>
          </p:nvPr>
        </p:nvSpPr>
        <p:spPr>
          <a:xfrm>
            <a:off x="311700" y="2754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Okay, that was a bit easy because the read and the reference exactly matched. What about if there is a sequencing error or a genetic variant in the read?</a:t>
            </a:r>
            <a:endParaRPr i="1" sz="3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3" name="Google Shape;663;p68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4" name="Google Shape;664;p68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5" name="Google Shape;665;p68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TGGTC</a:t>
            </a:r>
            <a:r>
              <a:rPr lang="en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6" name="Google Shape;66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667" name="Google Shape;667;p68"/>
          <p:cNvSpPr/>
          <p:nvPr/>
        </p:nvSpPr>
        <p:spPr>
          <a:xfrm>
            <a:off x="2436802" y="3683477"/>
            <a:ext cx="441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68" name="Google Shape;668;p68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669" name="Google Shape;669;p68"/>
          <p:cNvSpPr/>
          <p:nvPr/>
        </p:nvSpPr>
        <p:spPr>
          <a:xfrm>
            <a:off x="421360" y="4718224"/>
            <a:ext cx="82869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1" lang="en" sz="25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kmer index is used to quickly find candidate alignment locations in genome.</a:t>
            </a:r>
            <a:endParaRPr sz="2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70" name="Google Shape;670;p68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68"/>
          <p:cNvSpPr/>
          <p:nvPr/>
        </p:nvSpPr>
        <p:spPr>
          <a:xfrm>
            <a:off x="5576677" y="15202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72" name="Google Shape;672;p68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73" name="Google Shape;673;p68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68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68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68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8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8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9" name="Google Shape;679;p68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68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1" name="Google Shape;681;p68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68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68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68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5" name="Google Shape;685;p68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6" name="Google Shape;686;p68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7" name="Google Shape;687;p68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8" name="Google Shape;688;p68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9" name="Google Shape;689;p68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0" name="Google Shape;690;p68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68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2" name="Google Shape;692;p68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3" name="Google Shape;693;p68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problems</a:t>
            </a:r>
            <a:endParaRPr sz="4000"/>
          </a:p>
        </p:txBody>
      </p:sp>
      <p:sp>
        <p:nvSpPr>
          <p:cNvPr id="200" name="Google Shape;200;p42"/>
          <p:cNvSpPr/>
          <p:nvPr/>
        </p:nvSpPr>
        <p:spPr>
          <a:xfrm>
            <a:off x="178594" y="1291754"/>
            <a:ext cx="87867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50800" lvl="0" marL="50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Economica"/>
              <a:buChar char="•"/>
            </a:pPr>
            <a:r>
              <a:rPr b="0" i="0" lang="en" sz="28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The human genome is big.  </a:t>
            </a:r>
            <a:r>
              <a:rPr b="0" i="0" lang="en" sz="27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Oh yeah, it’s complex too.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63500" lvl="0" marL="50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Font typeface="Economica"/>
              <a:buChar char="•"/>
            </a:pPr>
            <a:r>
              <a:rPr b="0" i="0" lang="en" sz="28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Sequencers can produce 1 billion reads / run.</a:t>
            </a:r>
            <a:endParaRPr sz="2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63500" lvl="0" marL="50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Font typeface="Economica"/>
              <a:buChar char="•"/>
            </a:pPr>
            <a:r>
              <a:rPr b="0" i="0" lang="en" sz="28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But they make mistakes. </a:t>
            </a:r>
            <a:r>
              <a:rPr i="0" lang="en" sz="28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Frequently</a:t>
            </a:r>
            <a:r>
              <a:rPr b="0" i="0" lang="en" sz="28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sz="2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63500" lvl="0" marL="50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Font typeface="Economica"/>
              <a:buChar char="•"/>
            </a:pPr>
            <a:r>
              <a:rPr b="1" i="0" lang="en" sz="2800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Accurate alignment takes time, but it’s worth it.</a:t>
            </a:r>
            <a:endParaRPr b="1" sz="2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63500" lvl="1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Font typeface="Economica"/>
              <a:buChar char="•"/>
            </a:pPr>
            <a:r>
              <a:rPr b="0" i="0" lang="en" sz="28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Shortcuts lead to artifacts</a:t>
            </a:r>
            <a:endParaRPr sz="2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63500" lvl="0" marL="50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Font typeface="Economica"/>
              <a:buChar char="•"/>
            </a:pPr>
            <a:r>
              <a:rPr b="0" i="0" lang="en" sz="28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Alignment strategy is highly nuanced, depending on experimental context</a:t>
            </a:r>
            <a:endParaRPr sz="2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9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9" name="Google Shape;699;p69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0" name="Google Shape;700;p69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1" name="Google Shape;701;p69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</a:t>
            </a:r>
            <a:r>
              <a:rPr lang="en" sz="21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02" name="Google Shape;70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703" name="Google Shape;703;p69"/>
          <p:cNvSpPr/>
          <p:nvPr/>
        </p:nvSpPr>
        <p:spPr>
          <a:xfrm>
            <a:off x="2436802" y="3683477"/>
            <a:ext cx="441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04" name="Google Shape;704;p69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705" name="Google Shape;705;p69"/>
          <p:cNvCxnSpPr/>
          <p:nvPr/>
        </p:nvCxnSpPr>
        <p:spPr>
          <a:xfrm flipH="1" rot="10800000">
            <a:off x="3238100" y="2445475"/>
            <a:ext cx="2590500" cy="12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6" name="Google Shape;706;p69"/>
          <p:cNvSpPr/>
          <p:nvPr/>
        </p:nvSpPr>
        <p:spPr>
          <a:xfrm rot="-1550042">
            <a:off x="3922567" y="2792228"/>
            <a:ext cx="956936" cy="207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match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7" name="Google Shape;707;p69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69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9" name="Google Shape;709;p69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0" name="Google Shape;710;p69"/>
          <p:cNvSpPr/>
          <p:nvPr/>
        </p:nvSpPr>
        <p:spPr>
          <a:xfrm>
            <a:off x="5576677" y="15202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11" name="Google Shape;711;p69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12" name="Google Shape;712;p69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3" name="Google Shape;713;p69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69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69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69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69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8" name="Google Shape;718;p69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69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69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1" name="Google Shape;721;p69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69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69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4" name="Google Shape;724;p69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5" name="Google Shape;725;p69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69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69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8" name="Google Shape;728;p69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9" name="Google Shape;729;p69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0" name="Google Shape;730;p69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1" name="Google Shape;731;p69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2" name="Google Shape;732;p69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0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b="0" i="0" lang="en" sz="4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0" i="0" lang="en" sz="2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8" name="Google Shape;738;p70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9" name="Google Shape;739;p70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0" name="Google Shape;740;p70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100" u="none" cap="none" strike="noStrike"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b="0" i="0" lang="en" sz="2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</a:t>
            </a:r>
            <a:r>
              <a:rPr lang="en" sz="21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41" name="Google Shape;74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742" name="Google Shape;742;p70"/>
          <p:cNvSpPr/>
          <p:nvPr/>
        </p:nvSpPr>
        <p:spPr>
          <a:xfrm>
            <a:off x="2436802" y="3683477"/>
            <a:ext cx="441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43" name="Google Shape;743;p70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744" name="Google Shape;744;p70"/>
          <p:cNvCxnSpPr/>
          <p:nvPr/>
        </p:nvCxnSpPr>
        <p:spPr>
          <a:xfrm flipH="1" rot="10800000">
            <a:off x="3695300" y="3044875"/>
            <a:ext cx="837900" cy="6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70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6" name="Google Shape;746;p70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7" name="Google Shape;747;p70"/>
          <p:cNvSpPr txBox="1"/>
          <p:nvPr/>
        </p:nvSpPr>
        <p:spPr>
          <a:xfrm>
            <a:off x="4138850" y="2494075"/>
            <a:ext cx="1049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b="1" sz="4300"/>
          </a:p>
        </p:txBody>
      </p:sp>
      <p:sp>
        <p:nvSpPr>
          <p:cNvPr id="748" name="Google Shape;748;p70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b="0" i="0" lang="en" sz="2000" u="none" cap="none" strike="noStrike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70"/>
          <p:cNvSpPr/>
          <p:nvPr/>
        </p:nvSpPr>
        <p:spPr>
          <a:xfrm>
            <a:off x="5576677" y="1520205"/>
            <a:ext cx="1149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50" name="Google Shape;750;p70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b="0" i="0" lang="en" sz="20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51" name="Google Shape;751;p70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2" name="Google Shape;752;p70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3" name="Google Shape;753;p70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4" name="Google Shape;754;p70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5" name="Google Shape;755;p70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6" name="Google Shape;756;p70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7" name="Google Shape;757;p70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8" name="Google Shape;758;p70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9" name="Google Shape;759;p70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0" name="Google Shape;760;p70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1" name="Google Shape;761;p70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2" name="Google Shape;762;p70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3" name="Google Shape;763;p70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4" name="Google Shape;764;p70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5" name="Google Shape;765;p70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6" name="Google Shape;766;p70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7" name="Google Shape;767;p70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8" name="Google Shape;768;p70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9" name="Google Shape;769;p70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0" name="Google Shape;770;p70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1" name="Google Shape;771;p70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1"/>
          <p:cNvSpPr txBox="1"/>
          <p:nvPr/>
        </p:nvSpPr>
        <p:spPr>
          <a:xfrm>
            <a:off x="444650" y="1071750"/>
            <a:ext cx="840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Thought experiment: </a:t>
            </a:r>
            <a:r>
              <a:rPr lang="en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what is a good choice of hash size (k for k-mers) for building a hash table to facilitate sequence mapping to the human genome?</a:t>
            </a:r>
            <a:endParaRPr i="1" sz="3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2"/>
          <p:cNvSpPr txBox="1"/>
          <p:nvPr/>
        </p:nvSpPr>
        <p:spPr>
          <a:xfrm>
            <a:off x="1971900" y="1071750"/>
            <a:ext cx="520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k=1?</a:t>
            </a:r>
            <a:endParaRPr i="1" sz="7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3"/>
          <p:cNvSpPr txBox="1"/>
          <p:nvPr/>
        </p:nvSpPr>
        <p:spPr>
          <a:xfrm>
            <a:off x="541350" y="1071750"/>
            <a:ext cx="814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k=3?</a:t>
            </a:r>
            <a:r>
              <a:rPr b="1" lang="en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(4</a:t>
            </a:r>
            <a:r>
              <a:rPr baseline="30000" lang="en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r>
              <a:rPr lang="en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possibilities)</a:t>
            </a:r>
            <a:endParaRPr sz="7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AAA, AAC, AAG, … , TTT</a:t>
            </a:r>
            <a:endParaRPr sz="7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4"/>
          <p:cNvSpPr txBox="1"/>
          <p:nvPr/>
        </p:nvSpPr>
        <p:spPr>
          <a:xfrm>
            <a:off x="541350" y="1071750"/>
            <a:ext cx="814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k=10?</a:t>
            </a:r>
            <a:endParaRPr b="1" sz="7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r>
              <a:rPr baseline="30000" lang="en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10</a:t>
            </a:r>
            <a:r>
              <a:rPr lang="en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(</a:t>
            </a:r>
            <a:r>
              <a:rPr lang="en" sz="7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1,048,576) </a:t>
            </a:r>
            <a:endParaRPr sz="7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Every one of these is present in the human genome at least once</a:t>
            </a:r>
            <a:endParaRPr sz="4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http://bmcbioinformatics.biomedcentral.com/articles/10.1186/1471-2105-9-167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800" y="228600"/>
            <a:ext cx="52936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5"/>
          <p:cNvSpPr txBox="1"/>
          <p:nvPr/>
        </p:nvSpPr>
        <p:spPr>
          <a:xfrm>
            <a:off x="216050" y="1071750"/>
            <a:ext cx="347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It takes a very long k-mer</a:t>
            </a:r>
            <a:endParaRPr b="1" sz="4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be unique in most genomes!</a:t>
            </a:r>
            <a:endParaRPr b="1" sz="4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98" name="Google Shape;798;p75"/>
          <p:cNvSpPr txBox="1"/>
          <p:nvPr/>
        </p:nvSpPr>
        <p:spPr>
          <a:xfrm>
            <a:off x="0" y="4676100"/>
            <a:ext cx="4137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http://genome.cshlp.org/content/20/9/1165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6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 quality (MAPQ)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04" name="Google Shape;804;p76"/>
          <p:cNvSpPr txBox="1"/>
          <p:nvPr/>
        </p:nvSpPr>
        <p:spPr>
          <a:xfrm>
            <a:off x="324350" y="841300"/>
            <a:ext cx="84090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What is the probability that the sequence should be mapped here and only here?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MAPQ also uses the Phred (log) scale: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05" name="Google Shape;805;p76"/>
          <p:cNvSpPr/>
          <p:nvPr/>
        </p:nvSpPr>
        <p:spPr>
          <a:xfrm>
            <a:off x="232451" y="3482325"/>
            <a:ext cx="4387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= -10*log</a:t>
            </a:r>
            <a:r>
              <a:rPr b="0" i="0" lang="en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</a:t>
            </a: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map_loc_wrong</a:t>
            </a: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700"/>
          </a:p>
        </p:txBody>
      </p:sp>
      <p:sp>
        <p:nvSpPr>
          <p:cNvPr id="806" name="Google Shape;806;p76"/>
          <p:cNvSpPr txBox="1"/>
          <p:nvPr/>
        </p:nvSpPr>
        <p:spPr>
          <a:xfrm>
            <a:off x="4581525" y="2600325"/>
            <a:ext cx="1905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(P</a:t>
            </a:r>
            <a:r>
              <a:rPr baseline="-25000"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map_loc_wrong</a:t>
            </a: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07" name="Google Shape;807;p76"/>
          <p:cNvSpPr txBox="1"/>
          <p:nvPr/>
        </p:nvSpPr>
        <p:spPr>
          <a:xfrm>
            <a:off x="7057200" y="2686050"/>
            <a:ext cx="165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MAPQ</a:t>
            </a:r>
            <a:endParaRPr sz="1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808" name="Google Shape;808;p76"/>
          <p:cNvCxnSpPr/>
          <p:nvPr/>
        </p:nvCxnSpPr>
        <p:spPr>
          <a:xfrm>
            <a:off x="4734000" y="3067050"/>
            <a:ext cx="3080400" cy="10200"/>
          </a:xfrm>
          <a:prstGeom prst="straightConnector1">
            <a:avLst/>
          </a:prstGeom>
          <a:noFill/>
          <a:ln cap="flat" cmpd="sng" w="9525">
            <a:solidFill>
              <a:srgbClr val="53585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76"/>
          <p:cNvSpPr txBox="1"/>
          <p:nvPr/>
        </p:nvSpPr>
        <p:spPr>
          <a:xfrm>
            <a:off x="4848225" y="3053100"/>
            <a:ext cx="3048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0" name="Google Shape;810;p76"/>
          <p:cNvSpPr txBox="1"/>
          <p:nvPr/>
        </p:nvSpPr>
        <p:spPr>
          <a:xfrm>
            <a:off x="7190400" y="3053100"/>
            <a:ext cx="3048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1" name="Google Shape;811;p76"/>
          <p:cNvSpPr txBox="1"/>
          <p:nvPr/>
        </p:nvSpPr>
        <p:spPr>
          <a:xfrm>
            <a:off x="5876925" y="2676525"/>
            <a:ext cx="165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log</a:t>
            </a:r>
            <a:r>
              <a:rPr baseline="-25000"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10</a:t>
            </a:r>
            <a:r>
              <a:rPr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(P</a:t>
            </a:r>
            <a:r>
              <a:rPr baseline="-25000"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map_loc_wrong</a:t>
            </a:r>
            <a:r>
              <a:rPr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12" name="Google Shape;812;p76"/>
          <p:cNvSpPr txBox="1"/>
          <p:nvPr/>
        </p:nvSpPr>
        <p:spPr>
          <a:xfrm>
            <a:off x="6209813" y="3076575"/>
            <a:ext cx="3048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3" name="Google Shape;813;p76"/>
          <p:cNvSpPr txBox="1"/>
          <p:nvPr/>
        </p:nvSpPr>
        <p:spPr>
          <a:xfrm>
            <a:off x="4848225" y="3357900"/>
            <a:ext cx="60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0.1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4" name="Google Shape;814;p76"/>
          <p:cNvSpPr txBox="1"/>
          <p:nvPr/>
        </p:nvSpPr>
        <p:spPr>
          <a:xfrm>
            <a:off x="7190400" y="3357900"/>
            <a:ext cx="648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5" name="Google Shape;815;p76"/>
          <p:cNvSpPr txBox="1"/>
          <p:nvPr/>
        </p:nvSpPr>
        <p:spPr>
          <a:xfrm>
            <a:off x="6209839" y="3381375"/>
            <a:ext cx="60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-1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6" name="Google Shape;816;p76"/>
          <p:cNvSpPr txBox="1"/>
          <p:nvPr/>
        </p:nvSpPr>
        <p:spPr>
          <a:xfrm>
            <a:off x="4848225" y="3662700"/>
            <a:ext cx="12000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0.01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7" name="Google Shape;817;p76"/>
          <p:cNvSpPr txBox="1"/>
          <p:nvPr/>
        </p:nvSpPr>
        <p:spPr>
          <a:xfrm>
            <a:off x="7190400" y="3662700"/>
            <a:ext cx="648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8" name="Google Shape;818;p76"/>
          <p:cNvSpPr txBox="1"/>
          <p:nvPr/>
        </p:nvSpPr>
        <p:spPr>
          <a:xfrm>
            <a:off x="6209839" y="3686175"/>
            <a:ext cx="60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-2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9" name="Google Shape;819;p76"/>
          <p:cNvSpPr txBox="1"/>
          <p:nvPr/>
        </p:nvSpPr>
        <p:spPr>
          <a:xfrm>
            <a:off x="4848225" y="3967500"/>
            <a:ext cx="12000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0.001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0" name="Google Shape;820;p76"/>
          <p:cNvSpPr txBox="1"/>
          <p:nvPr/>
        </p:nvSpPr>
        <p:spPr>
          <a:xfrm>
            <a:off x="7190400" y="3967500"/>
            <a:ext cx="648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30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1" name="Google Shape;821;p76"/>
          <p:cNvSpPr txBox="1"/>
          <p:nvPr/>
        </p:nvSpPr>
        <p:spPr>
          <a:xfrm>
            <a:off x="6209839" y="3990975"/>
            <a:ext cx="60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-3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2" name="Google Shape;822;p76"/>
          <p:cNvSpPr txBox="1"/>
          <p:nvPr/>
        </p:nvSpPr>
        <p:spPr>
          <a:xfrm>
            <a:off x="4848225" y="4272300"/>
            <a:ext cx="12000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0.0001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3" name="Google Shape;823;p76"/>
          <p:cNvSpPr txBox="1"/>
          <p:nvPr/>
        </p:nvSpPr>
        <p:spPr>
          <a:xfrm>
            <a:off x="7190400" y="4272300"/>
            <a:ext cx="648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40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4" name="Google Shape;824;p76"/>
          <p:cNvSpPr txBox="1"/>
          <p:nvPr/>
        </p:nvSpPr>
        <p:spPr>
          <a:xfrm>
            <a:off x="6209839" y="4295775"/>
            <a:ext cx="60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-4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7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Mapping quality (MAPQ)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30" name="Google Shape;8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74" y="1193875"/>
            <a:ext cx="4569551" cy="36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77"/>
          <p:cNvPicPr preferRelativeResize="0"/>
          <p:nvPr/>
        </p:nvPicPr>
        <p:blipFill rotWithShape="1">
          <a:blip r:embed="rId4">
            <a:alphaModFix/>
          </a:blip>
          <a:srcRect b="50305" l="0" r="0" t="0"/>
          <a:stretch/>
        </p:blipFill>
        <p:spPr>
          <a:xfrm>
            <a:off x="5601300" y="1580450"/>
            <a:ext cx="3332075" cy="2558274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7"/>
          <p:cNvSpPr txBox="1"/>
          <p:nvPr/>
        </p:nvSpPr>
        <p:spPr>
          <a:xfrm>
            <a:off x="1329875" y="683275"/>
            <a:ext cx="1165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(Bowtie, single-end)</a:t>
            </a:r>
            <a:endParaRPr/>
          </a:p>
        </p:txBody>
      </p:sp>
      <p:sp>
        <p:nvSpPr>
          <p:cNvPr id="833" name="Google Shape;833;p77"/>
          <p:cNvSpPr txBox="1"/>
          <p:nvPr/>
        </p:nvSpPr>
        <p:spPr>
          <a:xfrm>
            <a:off x="2945675" y="712175"/>
            <a:ext cx="1257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(BWA, paired-end)</a:t>
            </a:r>
            <a:endParaRPr/>
          </a:p>
        </p:txBody>
      </p:sp>
      <p:sp>
        <p:nvSpPr>
          <p:cNvPr id="834" name="Google Shape;834;p77"/>
          <p:cNvSpPr txBox="1"/>
          <p:nvPr/>
        </p:nvSpPr>
        <p:spPr>
          <a:xfrm>
            <a:off x="0" y="4775400"/>
            <a:ext cx="7253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http://www.acgt.me/blog/2014/12/16/understanding-mapq-scores-in-sam-files-does-37-42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8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Edit distance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40" name="Google Shape;840;p78"/>
          <p:cNvSpPr txBox="1"/>
          <p:nvPr/>
        </p:nvSpPr>
        <p:spPr>
          <a:xfrm>
            <a:off x="324350" y="765100"/>
            <a:ext cx="84090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How many edits (changes) must be made to a word or kmer to make it match (align) to another word or kmer?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841" name="Google Shape;841;p78"/>
          <p:cNvGrpSpPr/>
          <p:nvPr/>
        </p:nvGrpSpPr>
        <p:grpSpPr>
          <a:xfrm>
            <a:off x="836850" y="2441950"/>
            <a:ext cx="4275000" cy="643250"/>
            <a:chOff x="836850" y="2441950"/>
            <a:chExt cx="4275000" cy="643250"/>
          </a:xfrm>
        </p:grpSpPr>
        <p:sp>
          <p:nvSpPr>
            <p:cNvPr id="842" name="Google Shape;842;p78"/>
            <p:cNvSpPr txBox="1"/>
            <p:nvPr/>
          </p:nvSpPr>
          <p:spPr>
            <a:xfrm>
              <a:off x="836850" y="2441950"/>
              <a:ext cx="12000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CURLED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HURLED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43" name="Google Shape;843;p78"/>
            <p:cNvCxnSpPr/>
            <p:nvPr/>
          </p:nvCxnSpPr>
          <p:spPr>
            <a:xfrm>
              <a:off x="1813650" y="2869950"/>
              <a:ext cx="3792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44" name="Google Shape;844;p78"/>
            <p:cNvSpPr txBox="1"/>
            <p:nvPr/>
          </p:nvSpPr>
          <p:spPr>
            <a:xfrm>
              <a:off x="2111850" y="2660400"/>
              <a:ext cx="30000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Edit distance = 1. Substitute C for H</a:t>
              </a:r>
              <a:endParaRPr sz="1600"/>
            </a:p>
          </p:txBody>
        </p:sp>
      </p:grpSp>
      <p:grpSp>
        <p:nvGrpSpPr>
          <p:cNvPr id="845" name="Google Shape;845;p78"/>
          <p:cNvGrpSpPr/>
          <p:nvPr/>
        </p:nvGrpSpPr>
        <p:grpSpPr>
          <a:xfrm>
            <a:off x="5180250" y="2441950"/>
            <a:ext cx="4275000" cy="643250"/>
            <a:chOff x="5180250" y="2441950"/>
            <a:chExt cx="4275000" cy="643250"/>
          </a:xfrm>
        </p:grpSpPr>
        <p:sp>
          <p:nvSpPr>
            <p:cNvPr id="846" name="Google Shape;846;p78"/>
            <p:cNvSpPr txBox="1"/>
            <p:nvPr/>
          </p:nvSpPr>
          <p:spPr>
            <a:xfrm>
              <a:off x="5180250" y="2441950"/>
              <a:ext cx="12000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SHORT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SHO-T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47" name="Google Shape;847;p78"/>
            <p:cNvCxnSpPr/>
            <p:nvPr/>
          </p:nvCxnSpPr>
          <p:spPr>
            <a:xfrm>
              <a:off x="6157050" y="2869950"/>
              <a:ext cx="3792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48" name="Google Shape;848;p78"/>
            <p:cNvSpPr txBox="1"/>
            <p:nvPr/>
          </p:nvSpPr>
          <p:spPr>
            <a:xfrm>
              <a:off x="6455250" y="2660400"/>
              <a:ext cx="30000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Edit distance = 1. Delete R</a:t>
              </a:r>
              <a:endParaRPr sz="1600"/>
            </a:p>
          </p:txBody>
        </p:sp>
      </p:grpSp>
      <p:grpSp>
        <p:nvGrpSpPr>
          <p:cNvPr id="849" name="Google Shape;849;p78"/>
          <p:cNvGrpSpPr/>
          <p:nvPr/>
        </p:nvGrpSpPr>
        <p:grpSpPr>
          <a:xfrm>
            <a:off x="1598850" y="3661150"/>
            <a:ext cx="3554400" cy="611050"/>
            <a:chOff x="836850" y="3661150"/>
            <a:chExt cx="3554400" cy="611050"/>
          </a:xfrm>
        </p:grpSpPr>
        <p:sp>
          <p:nvSpPr>
            <p:cNvPr id="850" name="Google Shape;850;p78"/>
            <p:cNvSpPr txBox="1"/>
            <p:nvPr/>
          </p:nvSpPr>
          <p:spPr>
            <a:xfrm>
              <a:off x="836850" y="3661150"/>
              <a:ext cx="35544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TGTTACGG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GGTTGACTA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51" name="Google Shape;851;p78"/>
            <p:cNvSpPr txBox="1"/>
            <p:nvPr/>
          </p:nvSpPr>
          <p:spPr>
            <a:xfrm>
              <a:off x="2370825" y="3889700"/>
              <a:ext cx="3792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?</a:t>
              </a:r>
              <a:endParaRPr b="1" sz="2400"/>
            </a:p>
          </p:txBody>
        </p:sp>
      </p:grpSp>
      <p:sp>
        <p:nvSpPr>
          <p:cNvPr id="852" name="Google Shape;852;p78"/>
          <p:cNvSpPr txBox="1"/>
          <p:nvPr/>
        </p:nvSpPr>
        <p:spPr>
          <a:xfrm>
            <a:off x="4037250" y="3661150"/>
            <a:ext cx="3554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TG-TT-AC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-GGTTGAC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TA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Edit distance = 5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3" name="Google Shape;853;p78"/>
          <p:cNvSpPr txBox="1"/>
          <p:nvPr/>
        </p:nvSpPr>
        <p:spPr>
          <a:xfrm>
            <a:off x="6323250" y="3661150"/>
            <a:ext cx="3554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GTT-AC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GTTGAC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TA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Edit distance = 4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Alignment is central to most genomic research</a:t>
            </a:r>
            <a:endParaRPr sz="4000"/>
          </a:p>
        </p:txBody>
      </p:sp>
      <p:pic>
        <p:nvPicPr>
          <p:cNvPr id="206" name="Google Shape;20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94821"/>
            <a:ext cx="1268100" cy="75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43"/>
          <p:cNvCxnSpPr/>
          <p:nvPr/>
        </p:nvCxnSpPr>
        <p:spPr>
          <a:xfrm rot="10800000">
            <a:off x="1259085" y="2571750"/>
            <a:ext cx="214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08" name="Google Shape;208;p43"/>
          <p:cNvSpPr/>
          <p:nvPr/>
        </p:nvSpPr>
        <p:spPr>
          <a:xfrm>
            <a:off x="1571625" y="2330648"/>
            <a:ext cx="678600" cy="482100"/>
          </a:xfrm>
          <a:prstGeom prst="rect">
            <a:avLst/>
          </a:prstGeom>
          <a:solidFill>
            <a:srgbClr val="C0C0C0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format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9" name="Google Shape;209;p43"/>
          <p:cNvSpPr/>
          <p:nvPr/>
        </p:nvSpPr>
        <p:spPr>
          <a:xfrm>
            <a:off x="2661047" y="2236887"/>
            <a:ext cx="803700" cy="6696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Align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to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genome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0" name="Google Shape;210;p43"/>
          <p:cNvSpPr/>
          <p:nvPr/>
        </p:nvSpPr>
        <p:spPr>
          <a:xfrm>
            <a:off x="3875484" y="2270373"/>
            <a:ext cx="803700" cy="602700"/>
          </a:xfrm>
          <a:prstGeom prst="rect">
            <a:avLst/>
          </a:prstGeom>
          <a:solidFill>
            <a:srgbClr val="AAAAAA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Quality control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11" name="Google Shape;211;p43"/>
          <p:cNvCxnSpPr/>
          <p:nvPr/>
        </p:nvCxnSpPr>
        <p:spPr>
          <a:xfrm rot="10800000">
            <a:off x="2348507" y="2571750"/>
            <a:ext cx="214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12" name="Google Shape;212;p43"/>
          <p:cNvCxnSpPr/>
          <p:nvPr/>
        </p:nvCxnSpPr>
        <p:spPr>
          <a:xfrm rot="10800000">
            <a:off x="3562944" y="2571750"/>
            <a:ext cx="214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13" name="Google Shape;213;p43"/>
          <p:cNvCxnSpPr/>
          <p:nvPr/>
        </p:nvCxnSpPr>
        <p:spPr>
          <a:xfrm rot="10800000">
            <a:off x="4786311" y="2565053"/>
            <a:ext cx="214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14" name="Google Shape;214;p43"/>
          <p:cNvSpPr/>
          <p:nvPr/>
        </p:nvSpPr>
        <p:spPr>
          <a:xfrm>
            <a:off x="5188148" y="1701105"/>
            <a:ext cx="1625100" cy="254400"/>
          </a:xfrm>
          <a:prstGeom prst="rect">
            <a:avLst/>
          </a:prstGeom>
          <a:solidFill>
            <a:srgbClr val="38761D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Find peaks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5188148" y="2149822"/>
            <a:ext cx="1625100" cy="482100"/>
          </a:xfrm>
          <a:prstGeom prst="rect">
            <a:avLst/>
          </a:prstGeom>
          <a:solidFill>
            <a:srgbClr val="38761D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Quantify transcripts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6" name="Google Shape;216;p43"/>
          <p:cNvSpPr/>
          <p:nvPr/>
        </p:nvSpPr>
        <p:spPr>
          <a:xfrm>
            <a:off x="5188148" y="2826246"/>
            <a:ext cx="1625100" cy="482100"/>
          </a:xfrm>
          <a:prstGeom prst="rect">
            <a:avLst/>
          </a:prstGeom>
          <a:solidFill>
            <a:srgbClr val="38761D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Find SVs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7" name="Google Shape;217;p43"/>
          <p:cNvSpPr/>
          <p:nvPr/>
        </p:nvSpPr>
        <p:spPr>
          <a:xfrm>
            <a:off x="5188148" y="3931295"/>
            <a:ext cx="1625100" cy="254400"/>
          </a:xfrm>
          <a:prstGeom prst="rect">
            <a:avLst/>
          </a:prstGeom>
          <a:solidFill>
            <a:srgbClr val="38761D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etc.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8" name="Google Shape;218;p43"/>
          <p:cNvSpPr/>
          <p:nvPr/>
        </p:nvSpPr>
        <p:spPr>
          <a:xfrm>
            <a:off x="5901532" y="3247156"/>
            <a:ext cx="1995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/>
          </a:p>
        </p:txBody>
      </p:sp>
      <p:cxnSp>
        <p:nvCxnSpPr>
          <p:cNvPr id="219" name="Google Shape;219;p43"/>
          <p:cNvCxnSpPr/>
          <p:nvPr/>
        </p:nvCxnSpPr>
        <p:spPr>
          <a:xfrm rot="10800000">
            <a:off x="7000874" y="2571750"/>
            <a:ext cx="214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20" name="Google Shape;220;p43"/>
          <p:cNvCxnSpPr/>
          <p:nvPr/>
        </p:nvCxnSpPr>
        <p:spPr>
          <a:xfrm>
            <a:off x="250031" y="4621113"/>
            <a:ext cx="3295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triangle"/>
            <a:tailEnd len="sm" w="sm" type="triangle"/>
          </a:ln>
        </p:spPr>
      </p:cxnSp>
      <p:sp>
        <p:nvSpPr>
          <p:cNvPr id="221" name="Google Shape;221;p43"/>
          <p:cNvSpPr/>
          <p:nvPr/>
        </p:nvSpPr>
        <p:spPr>
          <a:xfrm>
            <a:off x="1422330" y="4690805"/>
            <a:ext cx="960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 0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2" name="Google Shape;222;p43"/>
          <p:cNvCxnSpPr/>
          <p:nvPr/>
        </p:nvCxnSpPr>
        <p:spPr>
          <a:xfrm>
            <a:off x="3696891" y="4627811"/>
            <a:ext cx="3295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triangle"/>
            <a:tailEnd len="sm" w="sm" type="triangle"/>
          </a:ln>
        </p:spPr>
      </p:cxnSp>
      <p:sp>
        <p:nvSpPr>
          <p:cNvPr id="223" name="Google Shape;223;p43"/>
          <p:cNvSpPr/>
          <p:nvPr/>
        </p:nvSpPr>
        <p:spPr>
          <a:xfrm>
            <a:off x="4898219" y="4690805"/>
            <a:ext cx="891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Phase1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4" name="Google Shape;224;p43"/>
          <p:cNvSpPr/>
          <p:nvPr/>
        </p:nvSpPr>
        <p:spPr>
          <a:xfrm>
            <a:off x="7244388" y="4690805"/>
            <a:ext cx="1470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 2-100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5" name="Google Shape;225;p43"/>
          <p:cNvCxnSpPr/>
          <p:nvPr/>
        </p:nvCxnSpPr>
        <p:spPr>
          <a:xfrm>
            <a:off x="7286564" y="4627811"/>
            <a:ext cx="1393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triangle"/>
            <a:tailEnd len="sm" w="sm" type="triangle"/>
          </a:ln>
        </p:spPr>
      </p:cxnSp>
      <p:pic>
        <p:nvPicPr>
          <p:cNvPr id="226" name="Google Shape;22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7226" y="2156520"/>
            <a:ext cx="1476300" cy="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/>
          <p:nvPr/>
        </p:nvSpPr>
        <p:spPr>
          <a:xfrm>
            <a:off x="7019280" y="3096856"/>
            <a:ext cx="2125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Analysis,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Interpretation,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Discovery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8" name="Google Shape;22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0747" y="3944689"/>
            <a:ext cx="415200" cy="4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9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Key Alignment Algorithms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59" name="Google Shape;85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28" y="1490850"/>
            <a:ext cx="4428775" cy="31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453" y="1539175"/>
            <a:ext cx="4141397" cy="99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626" y="2394100"/>
            <a:ext cx="2713051" cy="2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0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67" name="Google Shape;867;p80"/>
          <p:cNvGraphicFramePr/>
          <p:nvPr/>
        </p:nvGraphicFramePr>
        <p:xfrm>
          <a:off x="4362363" y="10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{BECDA383-AF3C-4882-A091-0D03EB373A83}</a:tableStyleId>
              </a:tblPr>
              <a:tblGrid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</a:tblGrid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68" name="Google Shape;868;p80"/>
          <p:cNvSpPr txBox="1"/>
          <p:nvPr/>
        </p:nvSpPr>
        <p:spPr>
          <a:xfrm>
            <a:off x="4501850" y="7184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9" name="Google Shape;869;p80"/>
          <p:cNvSpPr txBox="1"/>
          <p:nvPr/>
        </p:nvSpPr>
        <p:spPr>
          <a:xfrm>
            <a:off x="3952725" y="1440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0" name="Google Shape;870;p80"/>
          <p:cNvSpPr txBox="1"/>
          <p:nvPr/>
        </p:nvSpPr>
        <p:spPr>
          <a:xfrm>
            <a:off x="533400" y="38025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Adding an extra row and column allows us to align any base to any other positions in the other sequence</a:t>
            </a:r>
            <a:endParaRPr/>
          </a:p>
        </p:txBody>
      </p:sp>
      <p:sp>
        <p:nvSpPr>
          <p:cNvPr id="871" name="Google Shape;871;p80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b="1" sz="2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1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77" name="Google Shape;877;p81"/>
          <p:cNvGraphicFramePr/>
          <p:nvPr/>
        </p:nvGraphicFramePr>
        <p:xfrm>
          <a:off x="4362363" y="10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{BECDA383-AF3C-4882-A091-0D03EB373A83}</a:tableStyleId>
              </a:tblPr>
              <a:tblGrid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</a:tblGrid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78" name="Google Shape;878;p81"/>
          <p:cNvSpPr txBox="1"/>
          <p:nvPr/>
        </p:nvSpPr>
        <p:spPr>
          <a:xfrm>
            <a:off x="4501850" y="7184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9" name="Google Shape;879;p81"/>
          <p:cNvSpPr txBox="1"/>
          <p:nvPr/>
        </p:nvSpPr>
        <p:spPr>
          <a:xfrm>
            <a:off x="3952725" y="1440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0" name="Google Shape;880;p81"/>
          <p:cNvSpPr txBox="1"/>
          <p:nvPr/>
        </p:nvSpPr>
        <p:spPr>
          <a:xfrm>
            <a:off x="533400" y="38025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Initialize the matrix with a minimum score of 0.</a:t>
            </a:r>
            <a:endParaRPr/>
          </a:p>
        </p:txBody>
      </p:sp>
      <p:sp>
        <p:nvSpPr>
          <p:cNvPr id="881" name="Google Shape;881;p81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b="1" sz="2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2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87" name="Google Shape;887;p82"/>
          <p:cNvGraphicFramePr/>
          <p:nvPr/>
        </p:nvGraphicFramePr>
        <p:xfrm>
          <a:off x="4362363" y="10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{BECDA383-AF3C-4882-A091-0D03EB373A83}</a:tableStyleId>
              </a:tblPr>
              <a:tblGrid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</a:tblGrid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88" name="Google Shape;888;p82"/>
          <p:cNvSpPr txBox="1"/>
          <p:nvPr/>
        </p:nvSpPr>
        <p:spPr>
          <a:xfrm>
            <a:off x="4501850" y="7184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Google Shape;889;p82"/>
          <p:cNvSpPr txBox="1"/>
          <p:nvPr/>
        </p:nvSpPr>
        <p:spPr>
          <a:xfrm>
            <a:off x="3952725" y="1440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90" name="Google Shape;890;p82"/>
          <p:cNvCxnSpPr/>
          <p:nvPr/>
        </p:nvCxnSpPr>
        <p:spPr>
          <a:xfrm>
            <a:off x="4692950" y="1400625"/>
            <a:ext cx="203100" cy="174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1" name="Google Shape;891;p82"/>
          <p:cNvSpPr txBox="1"/>
          <p:nvPr/>
        </p:nvSpPr>
        <p:spPr>
          <a:xfrm>
            <a:off x="533400" y="38025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Mismatch, but score can't go below 0.</a:t>
            </a:r>
            <a:endParaRPr/>
          </a:p>
        </p:txBody>
      </p:sp>
      <p:sp>
        <p:nvSpPr>
          <p:cNvPr id="892" name="Google Shape;892;p82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b="1" sz="2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3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98" name="Google Shape;898;p83"/>
          <p:cNvGraphicFramePr/>
          <p:nvPr/>
        </p:nvGraphicFramePr>
        <p:xfrm>
          <a:off x="4362363" y="10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{BECDA383-AF3C-4882-A091-0D03EB373A83}</a:tableStyleId>
              </a:tblPr>
              <a:tblGrid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</a:tblGrid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99" name="Google Shape;899;p83"/>
          <p:cNvSpPr txBox="1"/>
          <p:nvPr/>
        </p:nvSpPr>
        <p:spPr>
          <a:xfrm>
            <a:off x="4501850" y="7184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83"/>
          <p:cNvSpPr txBox="1"/>
          <p:nvPr/>
        </p:nvSpPr>
        <p:spPr>
          <a:xfrm>
            <a:off x="3952725" y="1440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01" name="Google Shape;901;p83"/>
          <p:cNvCxnSpPr/>
          <p:nvPr/>
        </p:nvCxnSpPr>
        <p:spPr>
          <a:xfrm>
            <a:off x="5459500" y="1369225"/>
            <a:ext cx="0" cy="205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2" name="Google Shape;902;p83"/>
          <p:cNvCxnSpPr/>
          <p:nvPr/>
        </p:nvCxnSpPr>
        <p:spPr>
          <a:xfrm>
            <a:off x="5154700" y="1382275"/>
            <a:ext cx="194400" cy="1794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3" name="Google Shape;903;p83"/>
          <p:cNvCxnSpPr/>
          <p:nvPr/>
        </p:nvCxnSpPr>
        <p:spPr>
          <a:xfrm>
            <a:off x="5154825" y="1683750"/>
            <a:ext cx="2331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4" name="Google Shape;904;p83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b="1" sz="2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4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10" name="Google Shape;910;p84"/>
          <p:cNvGraphicFramePr/>
          <p:nvPr/>
        </p:nvGraphicFramePr>
        <p:xfrm>
          <a:off x="4362363" y="10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{BECDA383-AF3C-4882-A091-0D03EB373A83}</a:tableStyleId>
              </a:tblPr>
              <a:tblGrid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</a:tblGrid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1" name="Google Shape;911;p84"/>
          <p:cNvSpPr txBox="1"/>
          <p:nvPr/>
        </p:nvSpPr>
        <p:spPr>
          <a:xfrm>
            <a:off x="4501850" y="7184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2" name="Google Shape;912;p84"/>
          <p:cNvSpPr txBox="1"/>
          <p:nvPr/>
        </p:nvSpPr>
        <p:spPr>
          <a:xfrm>
            <a:off x="3952725" y="1440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3" name="Google Shape;913;p84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b="1" sz="2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914" name="Google Shape;914;p84"/>
          <p:cNvCxnSpPr/>
          <p:nvPr/>
        </p:nvCxnSpPr>
        <p:spPr>
          <a:xfrm>
            <a:off x="6450100" y="2982475"/>
            <a:ext cx="194400" cy="17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84"/>
          <p:cNvCxnSpPr/>
          <p:nvPr/>
        </p:nvCxnSpPr>
        <p:spPr>
          <a:xfrm>
            <a:off x="6462975" y="2875400"/>
            <a:ext cx="220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84"/>
          <p:cNvCxnSpPr/>
          <p:nvPr/>
        </p:nvCxnSpPr>
        <p:spPr>
          <a:xfrm>
            <a:off x="6302400" y="2928625"/>
            <a:ext cx="0" cy="202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5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22" name="Google Shape;922;p85"/>
          <p:cNvGraphicFramePr/>
          <p:nvPr/>
        </p:nvGraphicFramePr>
        <p:xfrm>
          <a:off x="4362363" y="10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{BECDA383-AF3C-4882-A091-0D03EB373A83}</a:tableStyleId>
              </a:tblPr>
              <a:tblGrid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</a:tblGrid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23" name="Google Shape;923;p85"/>
          <p:cNvSpPr txBox="1"/>
          <p:nvPr/>
        </p:nvSpPr>
        <p:spPr>
          <a:xfrm>
            <a:off x="4501850" y="7184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4" name="Google Shape;924;p85"/>
          <p:cNvSpPr txBox="1"/>
          <p:nvPr/>
        </p:nvSpPr>
        <p:spPr>
          <a:xfrm>
            <a:off x="3952725" y="1440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5" name="Google Shape;925;p85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b="1" sz="2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6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31" name="Google Shape;931;p86"/>
          <p:cNvGraphicFramePr/>
          <p:nvPr/>
        </p:nvGraphicFramePr>
        <p:xfrm>
          <a:off x="4362363" y="10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{BECDA383-AF3C-4882-A091-0D03EB373A83}</a:tableStyleId>
              </a:tblPr>
              <a:tblGrid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</a:tblGrid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2" name="Google Shape;932;p86"/>
          <p:cNvSpPr txBox="1"/>
          <p:nvPr/>
        </p:nvSpPr>
        <p:spPr>
          <a:xfrm>
            <a:off x="4501850" y="7184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3" name="Google Shape;933;p86"/>
          <p:cNvSpPr txBox="1"/>
          <p:nvPr/>
        </p:nvSpPr>
        <p:spPr>
          <a:xfrm>
            <a:off x="3952725" y="1440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4" name="Google Shape;934;p86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/>
          </a:p>
        </p:txBody>
      </p:sp>
      <p:sp>
        <p:nvSpPr>
          <p:cNvPr id="935" name="Google Shape;935;p86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36" name="Google Shape;936;p86"/>
          <p:cNvCxnSpPr/>
          <p:nvPr/>
        </p:nvCxnSpPr>
        <p:spPr>
          <a:xfrm>
            <a:off x="6902750" y="3762825"/>
            <a:ext cx="203100" cy="174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7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42" name="Google Shape;942;p87"/>
          <p:cNvGraphicFramePr/>
          <p:nvPr/>
        </p:nvGraphicFramePr>
        <p:xfrm>
          <a:off x="4362363" y="10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{BECDA383-AF3C-4882-A091-0D03EB373A83}</a:tableStyleId>
              </a:tblPr>
              <a:tblGrid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</a:tblGrid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43" name="Google Shape;943;p87"/>
          <p:cNvSpPr txBox="1"/>
          <p:nvPr/>
        </p:nvSpPr>
        <p:spPr>
          <a:xfrm>
            <a:off x="4501850" y="7184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Google Shape;944;p87"/>
          <p:cNvSpPr txBox="1"/>
          <p:nvPr/>
        </p:nvSpPr>
        <p:spPr>
          <a:xfrm>
            <a:off x="3952725" y="1440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5" name="Google Shape;945;p87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/>
          </a:p>
        </p:txBody>
      </p:sp>
      <p:sp>
        <p:nvSpPr>
          <p:cNvPr id="946" name="Google Shape;946;p87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47" name="Google Shape;947;p87"/>
          <p:cNvCxnSpPr/>
          <p:nvPr/>
        </p:nvCxnSpPr>
        <p:spPr>
          <a:xfrm>
            <a:off x="6445550" y="3381825"/>
            <a:ext cx="203100" cy="174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8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53" name="Google Shape;953;p88"/>
          <p:cNvGraphicFramePr/>
          <p:nvPr/>
        </p:nvGraphicFramePr>
        <p:xfrm>
          <a:off x="4362363" y="10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{BECDA383-AF3C-4882-A091-0D03EB373A83}</a:tableStyleId>
              </a:tblPr>
              <a:tblGrid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</a:tblGrid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54" name="Google Shape;954;p88"/>
          <p:cNvSpPr txBox="1"/>
          <p:nvPr/>
        </p:nvSpPr>
        <p:spPr>
          <a:xfrm>
            <a:off x="4501850" y="7184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88"/>
          <p:cNvSpPr txBox="1"/>
          <p:nvPr/>
        </p:nvSpPr>
        <p:spPr>
          <a:xfrm>
            <a:off x="3952725" y="1440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88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/>
          </a:p>
        </p:txBody>
      </p:sp>
      <p:sp>
        <p:nvSpPr>
          <p:cNvPr id="957" name="Google Shape;957;p88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Char char="-"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 G A C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8" name="Google Shape;958;p88"/>
          <p:cNvCxnSpPr/>
          <p:nvPr/>
        </p:nvCxnSpPr>
        <p:spPr>
          <a:xfrm>
            <a:off x="6302400" y="2928625"/>
            <a:ext cx="0" cy="202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9" name="Google Shape;959;p88"/>
          <p:cNvSpPr txBox="1"/>
          <p:nvPr/>
        </p:nvSpPr>
        <p:spPr>
          <a:xfrm>
            <a:off x="533400" y="302021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Gap b/c that is the edit that led to this cell (9-&gt;7)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We have FASTQ files. Now what?</a:t>
            </a:r>
            <a:endParaRPr sz="4000"/>
          </a:p>
        </p:txBody>
      </p:sp>
      <p:sp>
        <p:nvSpPr>
          <p:cNvPr id="234" name="Google Shape;234;p44"/>
          <p:cNvSpPr/>
          <p:nvPr/>
        </p:nvSpPr>
        <p:spPr>
          <a:xfrm>
            <a:off x="794460" y="1999208"/>
            <a:ext cx="8195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8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- Need to find a home for every read in the file.</a:t>
            </a:r>
            <a:endParaRPr sz="3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3800" u="none" cap="none" strike="noStrike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8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- Must get the alignment just right. Else problems.</a:t>
            </a:r>
            <a:endParaRPr sz="3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3800" u="none" cap="none" strike="noStrike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8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- Must choose the right tool for the experiment.</a:t>
            </a:r>
            <a:endParaRPr sz="3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9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65" name="Google Shape;965;p89"/>
          <p:cNvGraphicFramePr/>
          <p:nvPr/>
        </p:nvGraphicFramePr>
        <p:xfrm>
          <a:off x="4362363" y="10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{BECDA383-AF3C-4882-A091-0D03EB373A83}</a:tableStyleId>
              </a:tblPr>
              <a:tblGrid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</a:tblGrid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6" name="Google Shape;966;p89"/>
          <p:cNvSpPr txBox="1"/>
          <p:nvPr/>
        </p:nvSpPr>
        <p:spPr>
          <a:xfrm>
            <a:off x="4501850" y="7184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7" name="Google Shape;967;p89"/>
          <p:cNvSpPr txBox="1"/>
          <p:nvPr/>
        </p:nvSpPr>
        <p:spPr>
          <a:xfrm>
            <a:off x="3952725" y="1440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8" name="Google Shape;968;p89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/>
          </a:p>
        </p:txBody>
      </p:sp>
      <p:sp>
        <p:nvSpPr>
          <p:cNvPr id="969" name="Google Shape;969;p89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 T T - </a:t>
            </a: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 G T T G A C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0" name="Google Shape;970;p89"/>
          <p:cNvSpPr txBox="1"/>
          <p:nvPr/>
        </p:nvSpPr>
        <p:spPr>
          <a:xfrm>
            <a:off x="533400" y="302021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71" name="Google Shape;971;p89"/>
          <p:cNvCxnSpPr/>
          <p:nvPr/>
        </p:nvCxnSpPr>
        <p:spPr>
          <a:xfrm>
            <a:off x="5988350" y="2543625"/>
            <a:ext cx="203100" cy="174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2" name="Google Shape;972;p89"/>
          <p:cNvCxnSpPr/>
          <p:nvPr/>
        </p:nvCxnSpPr>
        <p:spPr>
          <a:xfrm>
            <a:off x="5557925" y="2152050"/>
            <a:ext cx="203100" cy="174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3" name="Google Shape;973;p89"/>
          <p:cNvCxnSpPr/>
          <p:nvPr/>
        </p:nvCxnSpPr>
        <p:spPr>
          <a:xfrm>
            <a:off x="5176925" y="1771050"/>
            <a:ext cx="203100" cy="174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0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>
                <a:latin typeface="Economica"/>
                <a:ea typeface="Economica"/>
                <a:cs typeface="Economica"/>
                <a:sym typeface="Economica"/>
              </a:rPr>
              <a:t>This a "local" alignment. Subset of the full sequence.</a:t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79" name="Google Shape;979;p90"/>
          <p:cNvGraphicFramePr/>
          <p:nvPr/>
        </p:nvGraphicFramePr>
        <p:xfrm>
          <a:off x="4362363" y="10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{BECDA383-AF3C-4882-A091-0D03EB373A83}</a:tableStyleId>
              </a:tblPr>
              <a:tblGrid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  <a:gridCol w="436050"/>
              </a:tblGrid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80" name="Google Shape;980;p90"/>
          <p:cNvSpPr txBox="1"/>
          <p:nvPr/>
        </p:nvSpPr>
        <p:spPr>
          <a:xfrm>
            <a:off x="4501850" y="7184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1" name="Google Shape;981;p90"/>
          <p:cNvSpPr txBox="1"/>
          <p:nvPr/>
        </p:nvSpPr>
        <p:spPr>
          <a:xfrm>
            <a:off x="3952725" y="1440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2" name="Google Shape;982;p90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/>
          </a:p>
        </p:txBody>
      </p:sp>
      <p:sp>
        <p:nvSpPr>
          <p:cNvPr id="983" name="Google Shape;983;p90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 T T - A C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 G T T G A C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4" name="Google Shape;984;p90"/>
          <p:cNvSpPr txBox="1"/>
          <p:nvPr/>
        </p:nvSpPr>
        <p:spPr>
          <a:xfrm>
            <a:off x="533400" y="302021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85" name="Google Shape;985;p90"/>
          <p:cNvCxnSpPr/>
          <p:nvPr/>
        </p:nvCxnSpPr>
        <p:spPr>
          <a:xfrm>
            <a:off x="5988350" y="2543625"/>
            <a:ext cx="203100" cy="174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6" name="Google Shape;986;p90"/>
          <p:cNvCxnSpPr/>
          <p:nvPr/>
        </p:nvCxnSpPr>
        <p:spPr>
          <a:xfrm>
            <a:off x="5557925" y="2152050"/>
            <a:ext cx="203100" cy="174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7" name="Google Shape;987;p90"/>
          <p:cNvCxnSpPr/>
          <p:nvPr/>
        </p:nvCxnSpPr>
        <p:spPr>
          <a:xfrm>
            <a:off x="5176925" y="1771050"/>
            <a:ext cx="203100" cy="174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1"/>
          <p:cNvSpPr/>
          <p:nvPr/>
        </p:nvSpPr>
        <p:spPr>
          <a:xfrm>
            <a:off x="375047" y="45720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1" lang="en" sz="4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Global</a:t>
            </a:r>
            <a:r>
              <a:rPr lang="en" sz="4000">
                <a:latin typeface="Economica"/>
                <a:ea typeface="Economica"/>
                <a:cs typeface="Economica"/>
                <a:sym typeface="Economica"/>
              </a:rPr>
              <a:t>: Needleman-Wunsch algorithm</a:t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1" lang="en" sz="4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Local</a:t>
            </a:r>
            <a:r>
              <a:rPr lang="en" sz="4000">
                <a:latin typeface="Economica"/>
                <a:ea typeface="Economica"/>
                <a:cs typeface="Economica"/>
                <a:sym typeface="Economica"/>
              </a:rPr>
              <a:t>: Smith-Waterman algorithm</a:t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Untitled.png" id="993" name="Google Shape;99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00" y="1666865"/>
            <a:ext cx="5844300" cy="196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 2.png" id="994" name="Google Shape;99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038" y="3061699"/>
            <a:ext cx="4325926" cy="20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2"/>
          <p:cNvSpPr txBox="1"/>
          <p:nvPr/>
        </p:nvSpPr>
        <p:spPr>
          <a:xfrm>
            <a:off x="853300" y="1188975"/>
            <a:ext cx="7693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ACTACTAGATTACTTACGGATCAGGTACTTTAGAGGCTTGCAACCA 3' 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          |||| |||||| |||||||||||||||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       5' TACTCACGGATGAGGTACTTTAGAGGC 3'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0" name="Google Shape;1000;p92"/>
          <p:cNvSpPr txBox="1"/>
          <p:nvPr/>
        </p:nvSpPr>
        <p:spPr>
          <a:xfrm>
            <a:off x="853300" y="3779775"/>
            <a:ext cx="7693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ACTACTAGATTACTTACGGATCAGGTACTTTAGAGGCTTGCAACCA 3'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|||||||||||    |||||||  |||||||||||||| |||||||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ACTACTAGATT----ACGGATC--GTACTTTAGAGGCTAGCAACCA 3'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1" name="Google Shape;1001;p92"/>
          <p:cNvSpPr/>
          <p:nvPr/>
        </p:nvSpPr>
        <p:spPr>
          <a:xfrm>
            <a:off x="492997" y="2808825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1" lang="en" sz="40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Global</a:t>
            </a:r>
            <a:r>
              <a:rPr lang="en" sz="4000" u="sng">
                <a:latin typeface="Economica"/>
                <a:ea typeface="Economica"/>
                <a:cs typeface="Economica"/>
                <a:sym typeface="Economica"/>
              </a:rPr>
              <a:t>: Needleman-Wunsch algorithm</a:t>
            </a:r>
            <a:endParaRPr sz="4000" u="sng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02" name="Google Shape;1002;p92"/>
          <p:cNvSpPr txBox="1"/>
          <p:nvPr/>
        </p:nvSpPr>
        <p:spPr>
          <a:xfrm>
            <a:off x="0" y="110963"/>
            <a:ext cx="90015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Local</a:t>
            </a:r>
            <a:r>
              <a:rPr lang="en" sz="4000" u="sng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: Smith-Waterman algorithm</a:t>
            </a:r>
            <a:endParaRPr u="sng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3"/>
          <p:cNvSpPr txBox="1"/>
          <p:nvPr>
            <p:ph type="title"/>
          </p:nvPr>
        </p:nvSpPr>
        <p:spPr>
          <a:xfrm>
            <a:off x="892944" y="1928845"/>
            <a:ext cx="7358100" cy="12858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Homework 2 is assigned.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</a:t>
            </a:r>
            <a:r>
              <a:rPr lang="en" sz="4800"/>
              <a:t>ue Feb 13 at 11:59PM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Link on Github site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Problem: </a:t>
            </a:r>
            <a:r>
              <a:rPr lang="en" sz="3500"/>
              <a:t>Half of the human genome is comprised of repeats</a:t>
            </a:r>
            <a:endParaRPr sz="3500"/>
          </a:p>
        </p:txBody>
      </p:sp>
      <p:sp>
        <p:nvSpPr>
          <p:cNvPr id="240" name="Google Shape;240;p45"/>
          <p:cNvSpPr txBox="1"/>
          <p:nvPr/>
        </p:nvSpPr>
        <p:spPr>
          <a:xfrm>
            <a:off x="0" y="4746675"/>
            <a:ext cx="5556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http://www.nature.com/nrg/journal/v10/n10/pdf/nrg2640.pdf</a:t>
            </a:r>
            <a:endParaRPr sz="1000"/>
          </a:p>
        </p:txBody>
      </p:sp>
      <p:pic>
        <p:nvPicPr>
          <p:cNvPr id="241" name="Google Shape;241;p45"/>
          <p:cNvPicPr preferRelativeResize="0"/>
          <p:nvPr/>
        </p:nvPicPr>
        <p:blipFill rotWithShape="1">
          <a:blip r:embed="rId3">
            <a:alphaModFix/>
          </a:blip>
          <a:srcRect b="50305" l="0" r="0" t="0"/>
          <a:stretch/>
        </p:blipFill>
        <p:spPr>
          <a:xfrm>
            <a:off x="832200" y="766225"/>
            <a:ext cx="3332075" cy="2558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45"/>
          <p:cNvGrpSpPr/>
          <p:nvPr/>
        </p:nvGrpSpPr>
        <p:grpSpPr>
          <a:xfrm>
            <a:off x="4724075" y="1009576"/>
            <a:ext cx="4309825" cy="3525949"/>
            <a:chOff x="4724075" y="1009576"/>
            <a:chExt cx="4309825" cy="3525949"/>
          </a:xfrm>
        </p:grpSpPr>
        <p:pic>
          <p:nvPicPr>
            <p:cNvPr id="243" name="Google Shape;24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4075" y="1009576"/>
              <a:ext cx="3962725" cy="303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45"/>
            <p:cNvSpPr txBox="1"/>
            <p:nvPr/>
          </p:nvSpPr>
          <p:spPr>
            <a:xfrm>
              <a:off x="4953000" y="4314425"/>
              <a:ext cx="40809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Retrotransposons use a "copy/paste" mechanism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DNA transposons use a "cut/paste" mechanism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245" name="Google Shape;245;p45"/>
          <p:cNvGrpSpPr/>
          <p:nvPr/>
        </p:nvGrpSpPr>
        <p:grpSpPr>
          <a:xfrm>
            <a:off x="756000" y="3500089"/>
            <a:ext cx="4110900" cy="971361"/>
            <a:chOff x="756000" y="3500089"/>
            <a:chExt cx="4110900" cy="971361"/>
          </a:xfrm>
        </p:grpSpPr>
        <p:pic>
          <p:nvPicPr>
            <p:cNvPr id="246" name="Google Shape;246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000" y="3500089"/>
              <a:ext cx="2301975" cy="971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45"/>
            <p:cNvSpPr txBox="1"/>
            <p:nvPr/>
          </p:nvSpPr>
          <p:spPr>
            <a:xfrm>
              <a:off x="3124200" y="3743250"/>
              <a:ext cx="17427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McClintock's "jumping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genes" in maize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Problem: Half of the human genome is comprised of repeats</a:t>
            </a:r>
            <a:endParaRPr sz="3500"/>
          </a:p>
        </p:txBody>
      </p:sp>
      <p:sp>
        <p:nvSpPr>
          <p:cNvPr id="253" name="Google Shape;253;p46"/>
          <p:cNvSpPr/>
          <p:nvPr/>
        </p:nvSpPr>
        <p:spPr>
          <a:xfrm>
            <a:off x="2426122" y="762300"/>
            <a:ext cx="4364400" cy="3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</a:t>
            </a:r>
            <a:endParaRPr b="0" i="0" sz="1200" u="none" cap="none" strike="noStrike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</a:t>
            </a:r>
            <a:endParaRPr b="0" i="0" sz="1200" u="none" cap="none" strike="noStrike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taaccctaacctaaccc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</a:t>
            </a:r>
            <a:endParaRPr b="0" i="0" sz="1200" u="none" cap="none" strike="noStrike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taaccctaaaccc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ccctaaaccctaaccc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taaccccaaccccaac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cccaaccccaaccccaaccccaaccctaacccctaaccctaaccctaacc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ctaccctaaccctaaccctaaccctaaccctaaccctaacccctaacccc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taaccctaaccctaaccctaaccctaaccctaaccctaacccctaaccct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aaccctaaccctaaccctcgcggtaccctcagccggcccgcccgcccggg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tctgacctgaggagaactgtgctccgccttcagagtaccaccgaaatctg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tgcagaggacaacgcagctccgccctcgcggtgctctccgggtctgtgct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gaggagaacgcaactccgccggcgcaggcgcagagaggcgcgccgcgccg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gcgcaggcgcagacacatgctagcgcgtcggggtggaggcgtggcgcagg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cgcagagaggcgcgccgcgccggcgcaggcgcagagacacatgctaccgc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gtccaggggtggaggcgtggcgcaggcgcagagaggcgcaccgcgccggc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gcaggcgcagagacacatgctagcgcgtccaggggtggaggcgtggcgca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ggcgcagagacgcaagcctacgggcgggggttgggggggcgtgtgttgca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ggagcaaagtcgcacggcgccgggctggggcggggggagggtggcgccgt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gcacgcgcagaaactcacgtcacggtggcgcggcgcagagacgggtagaa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46"/>
          <p:cNvSpPr/>
          <p:nvPr/>
        </p:nvSpPr>
        <p:spPr>
          <a:xfrm>
            <a:off x="-133400" y="4708797"/>
            <a:ext cx="368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215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B51A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first bit of human chromosome 1 )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7"/>
          <p:cNvPicPr preferRelativeResize="0"/>
          <p:nvPr/>
        </p:nvPicPr>
        <p:blipFill rotWithShape="1">
          <a:blip r:embed="rId3">
            <a:alphaModFix/>
          </a:blip>
          <a:srcRect b="0" l="38643" r="50441" t="0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8"/>
          <p:cNvPicPr preferRelativeResize="0"/>
          <p:nvPr/>
        </p:nvPicPr>
        <p:blipFill rotWithShape="1">
          <a:blip r:embed="rId3">
            <a:alphaModFix/>
          </a:blip>
          <a:srcRect b="0" l="38643" r="50441" t="0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8"/>
          <p:cNvPicPr preferRelativeResize="0"/>
          <p:nvPr/>
        </p:nvPicPr>
        <p:blipFill rotWithShape="1">
          <a:blip r:embed="rId4">
            <a:alphaModFix/>
          </a:blip>
          <a:srcRect b="4003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